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4" r:id="rId6"/>
  </p:sldMasterIdLst>
  <p:notesMasterIdLst>
    <p:notesMasterId r:id="rId52"/>
  </p:notesMasterIdLst>
  <p:handoutMasterIdLst>
    <p:handoutMasterId r:id="rId53"/>
  </p:handoutMasterIdLst>
  <p:sldIdLst>
    <p:sldId id="256" r:id="rId7"/>
    <p:sldId id="468"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269" r:id="rId23"/>
    <p:sldId id="275" r:id="rId24"/>
    <p:sldId id="276" r:id="rId25"/>
    <p:sldId id="277" r:id="rId26"/>
    <p:sldId id="282" r:id="rId27"/>
    <p:sldId id="283" r:id="rId28"/>
    <p:sldId id="284" r:id="rId29"/>
    <p:sldId id="270" r:id="rId30"/>
    <p:sldId id="272" r:id="rId31"/>
    <p:sldId id="471" r:id="rId32"/>
    <p:sldId id="273" r:id="rId33"/>
    <p:sldId id="289" r:id="rId34"/>
    <p:sldId id="306" r:id="rId35"/>
    <p:sldId id="304" r:id="rId36"/>
    <p:sldId id="305" r:id="rId37"/>
    <p:sldId id="301" r:id="rId38"/>
    <p:sldId id="291" r:id="rId39"/>
    <p:sldId id="472" r:id="rId40"/>
    <p:sldId id="322" r:id="rId41"/>
    <p:sldId id="302" r:id="rId42"/>
    <p:sldId id="323" r:id="rId43"/>
    <p:sldId id="330" r:id="rId44"/>
    <p:sldId id="332" r:id="rId45"/>
    <p:sldId id="331" r:id="rId46"/>
    <p:sldId id="333" r:id="rId47"/>
    <p:sldId id="334" r:id="rId48"/>
    <p:sldId id="336" r:id="rId49"/>
    <p:sldId id="338" r:id="rId50"/>
    <p:sldId id="470" r:id="rId5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Ohwoka" userId="S::andrew.ohwoka@keyin.com::c353af45-45de-4acd-84b3-4d6da70ee977" providerId="AD" clId="Web-{5E8B8DC1-F606-4A52-962A-E38194261617}"/>
    <pc:docChg chg="modSld">
      <pc:chgData name="Andrew Ohwoka" userId="S::andrew.ohwoka@keyin.com::c353af45-45de-4acd-84b3-4d6da70ee977" providerId="AD" clId="Web-{5E8B8DC1-F606-4A52-962A-E38194261617}" dt="2024-05-22T15:17:12.123" v="0"/>
      <pc:docMkLst>
        <pc:docMk/>
      </pc:docMkLst>
      <pc:sldChg chg="mod modShow">
        <pc:chgData name="Andrew Ohwoka" userId="S::andrew.ohwoka@keyin.com::c353af45-45de-4acd-84b3-4d6da70ee977" providerId="AD" clId="Web-{5E8B8DC1-F606-4A52-962A-E38194261617}" dt="2024-05-22T15:17:12.123" v="0"/>
        <pc:sldMkLst>
          <pc:docMk/>
          <pc:sldMk cId="173227553" sldId="256"/>
        </pc:sldMkLst>
      </pc:sldChg>
    </pc:docChg>
  </pc:docChgLst>
  <pc:docChgLst>
    <pc:chgData name="Daniel Hayward" userId="S::daniel.hayward@keyin.com::ba8f480d-0629-4d72-856f-5815cf89c5f2" providerId="AD" clId="Web-{BA64EABB-7F86-B307-C233-A9F86A8AC43A}"/>
    <pc:docChg chg="sldOrd">
      <pc:chgData name="Daniel Hayward" userId="S::daniel.hayward@keyin.com::ba8f480d-0629-4d72-856f-5815cf89c5f2" providerId="AD" clId="Web-{BA64EABB-7F86-B307-C233-A9F86A8AC43A}" dt="2024-01-03T15:45:45.606" v="0"/>
      <pc:docMkLst>
        <pc:docMk/>
      </pc:docMkLst>
      <pc:sldChg chg="ord">
        <pc:chgData name="Daniel Hayward" userId="S::daniel.hayward@keyin.com::ba8f480d-0629-4d72-856f-5815cf89c5f2" providerId="AD" clId="Web-{BA64EABB-7F86-B307-C233-A9F86A8AC43A}" dt="2024-01-03T15:45:45.606" v="0"/>
        <pc:sldMkLst>
          <pc:docMk/>
          <pc:sldMk cId="476024945" sldId="302"/>
        </pc:sldMkLst>
      </pc:sldChg>
    </pc:docChg>
  </pc:docChgLst>
  <pc:docChgLst>
    <pc:chgData name="Edward Spurrell" userId="S::edward.spurrell@keyin.com::8f2a532b-bea8-43c3-9972-d5f9342f2735" providerId="AD" clId="Web-{B100B80D-939A-4CE6-B0E2-85B86ABC18C7}"/>
    <pc:docChg chg="addSld">
      <pc:chgData name="Edward Spurrell" userId="S::edward.spurrell@keyin.com::8f2a532b-bea8-43c3-9972-d5f9342f2735" providerId="AD" clId="Web-{B100B80D-939A-4CE6-B0E2-85B86ABC18C7}" dt="2024-05-10T01:05:52.514" v="0"/>
      <pc:docMkLst>
        <pc:docMk/>
      </pc:docMkLst>
      <pc:sldChg chg="new">
        <pc:chgData name="Edward Spurrell" userId="S::edward.spurrell@keyin.com::8f2a532b-bea8-43c3-9972-d5f9342f2735" providerId="AD" clId="Web-{B100B80D-939A-4CE6-B0E2-85B86ABC18C7}" dt="2024-05-10T01:05:52.514" v="0"/>
        <pc:sldMkLst>
          <pc:docMk/>
          <pc:sldMk cId="1075307430" sldId="472"/>
        </pc:sldMkLst>
      </pc:sldChg>
    </pc:docChg>
  </pc:docChgLst>
  <pc:docChgLst>
    <pc:chgData name="Evan Harte" userId="S::evan.harte@keyin.com::8e758efd-e04b-4688-90ed-71cad667d5d0" providerId="AD" clId="Web-{F20C3F4B-74E3-E8E3-0C31-60FD20ED90A7}"/>
    <pc:docChg chg="modSld">
      <pc:chgData name="Evan Harte" userId="S::evan.harte@keyin.com::8e758efd-e04b-4688-90ed-71cad667d5d0" providerId="AD" clId="Web-{F20C3F4B-74E3-E8E3-0C31-60FD20ED90A7}" dt="2024-01-04T01:07:30.314" v="5" actId="1076"/>
      <pc:docMkLst>
        <pc:docMk/>
      </pc:docMkLst>
      <pc:sldChg chg="modSp">
        <pc:chgData name="Evan Harte" userId="S::evan.harte@keyin.com::8e758efd-e04b-4688-90ed-71cad667d5d0" providerId="AD" clId="Web-{F20C3F4B-74E3-E8E3-0C31-60FD20ED90A7}" dt="2024-01-04T00:49:02.653" v="4" actId="20577"/>
        <pc:sldMkLst>
          <pc:docMk/>
          <pc:sldMk cId="3525440795" sldId="273"/>
        </pc:sldMkLst>
        <pc:spChg chg="mod">
          <ac:chgData name="Evan Harte" userId="S::evan.harte@keyin.com::8e758efd-e04b-4688-90ed-71cad667d5d0" providerId="AD" clId="Web-{F20C3F4B-74E3-E8E3-0C31-60FD20ED90A7}" dt="2024-01-04T00:49:02.653" v="4" actId="20577"/>
          <ac:spMkLst>
            <pc:docMk/>
            <pc:sldMk cId="3525440795" sldId="273"/>
            <ac:spMk id="2" creationId="{00000000-0000-0000-0000-000000000000}"/>
          </ac:spMkLst>
        </pc:spChg>
      </pc:sldChg>
      <pc:sldChg chg="modSp">
        <pc:chgData name="Evan Harte" userId="S::evan.harte@keyin.com::8e758efd-e04b-4688-90ed-71cad667d5d0" providerId="AD" clId="Web-{F20C3F4B-74E3-E8E3-0C31-60FD20ED90A7}" dt="2024-01-04T01:07:30.314" v="5" actId="1076"/>
        <pc:sldMkLst>
          <pc:docMk/>
          <pc:sldMk cId="3447347457" sldId="322"/>
        </pc:sldMkLst>
        <pc:spChg chg="mod">
          <ac:chgData name="Evan Harte" userId="S::evan.harte@keyin.com::8e758efd-e04b-4688-90ed-71cad667d5d0" providerId="AD" clId="Web-{F20C3F4B-74E3-E8E3-0C31-60FD20ED90A7}" dt="2024-01-04T01:07:30.314" v="5" actId="1076"/>
          <ac:spMkLst>
            <pc:docMk/>
            <pc:sldMk cId="3447347457" sldId="322"/>
            <ac:spMk id="3789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BD06A19-7584-4E7A-9626-D1E364A6487D}" type="datetimeFigureOut">
              <a:rPr lang="en-GB" smtClean="0"/>
              <a:t>02/09/2024</a:t>
            </a:fld>
            <a:endParaRPr lang="en-GB"/>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CCB9138-6D2F-4457-9686-A80DB34C3572}" type="slidenum">
              <a:rPr lang="en-GB" smtClean="0"/>
              <a:t>‹#›</a:t>
            </a:fld>
            <a:endParaRPr lang="en-GB"/>
          </a:p>
        </p:txBody>
      </p:sp>
    </p:spTree>
    <p:extLst>
      <p:ext uri="{BB962C8B-B14F-4D97-AF65-F5344CB8AC3E}">
        <p14:creationId xmlns:p14="http://schemas.microsoft.com/office/powerpoint/2010/main" val="4202455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0304471-64F9-4061-BE66-173B0DDC51FE}" type="datetimeFigureOut">
              <a:rPr lang="en-GB" smtClean="0"/>
              <a:t>02/09/2024</a:t>
            </a:fld>
            <a:endParaRPr lang="en-GB"/>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B34509F-C658-4DB5-B633-EC7D35EE4ACC}" type="slidenum">
              <a:rPr lang="en-GB" smtClean="0"/>
              <a:t>‹#›</a:t>
            </a:fld>
            <a:endParaRPr lang="en-GB"/>
          </a:p>
        </p:txBody>
      </p:sp>
    </p:spTree>
    <p:extLst>
      <p:ext uri="{BB962C8B-B14F-4D97-AF65-F5344CB8AC3E}">
        <p14:creationId xmlns:p14="http://schemas.microsoft.com/office/powerpoint/2010/main" val="2075773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AD851-CF87-46F7-BD01-29345C814BBA}" type="slidenum">
              <a:rPr lang="en-GB" altLang="en-US"/>
              <a:pPr/>
              <a:t>3</a:t>
            </a:fld>
            <a:endParaRPr lang="en-GB"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n-GB" altLang="en-US"/>
              <a:t>Primitive types are basic values. References types are structures (arrays, classes, objects, etc). A reference is as close as Java gets to a C pointer, but references are accessed by name and not by location.</a:t>
            </a:r>
          </a:p>
          <a:p>
            <a:endParaRPr lang="en-GB" altLang="en-US"/>
          </a:p>
          <a:p>
            <a:r>
              <a:rPr lang="en-GB" altLang="en-US"/>
              <a:t>A Java programmer has no control over memory allocations, locations, etc.</a:t>
            </a:r>
          </a:p>
          <a:p>
            <a:endParaRPr lang="en-GB" altLang="en-US"/>
          </a:p>
          <a:p>
            <a:r>
              <a:rPr lang="en-GB" altLang="en-US"/>
              <a:t>Ideally in an OO language everything would be an object of some form, and Java does have objects that represent the kinds of values that can be stored in primitive types. However reference types take up more memory so for efficiency, Java allows values to be stored in a primitive form.</a:t>
            </a:r>
          </a:p>
        </p:txBody>
      </p:sp>
    </p:spTree>
    <p:extLst>
      <p:ext uri="{BB962C8B-B14F-4D97-AF65-F5344CB8AC3E}">
        <p14:creationId xmlns:p14="http://schemas.microsoft.com/office/powerpoint/2010/main" val="28001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61E85F-7D82-4BC7-91AF-730D01FD3784}" type="slidenum">
              <a:rPr lang="en-GB" altLang="en-US"/>
              <a:pPr/>
              <a:t>6</a:t>
            </a:fld>
            <a:endParaRPr lang="en-GB" alt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GB" altLang="en-US"/>
              <a:t>Meaningful names are an important way to make your code understandable. While the later examples don’t always follow that recommendation, that’s just to save space on the slides.</a:t>
            </a:r>
          </a:p>
          <a:p>
            <a:endParaRPr lang="en-GB" altLang="en-US"/>
          </a:p>
          <a:p>
            <a:r>
              <a:rPr lang="en-GB" altLang="en-US"/>
              <a:t>Camel case is also recommended as it makes long identifier names much more readable. It’s called camel case because there are humps in the words!</a:t>
            </a:r>
          </a:p>
          <a:p>
            <a:endParaRPr lang="en-GB" altLang="en-US"/>
          </a:p>
          <a:p>
            <a:r>
              <a:rPr lang="en-GB" altLang="en-US"/>
              <a:t>Note that there are naming conventions for method names and variables also (see later slides)</a:t>
            </a:r>
          </a:p>
        </p:txBody>
      </p:sp>
    </p:spTree>
    <p:extLst>
      <p:ext uri="{BB962C8B-B14F-4D97-AF65-F5344CB8AC3E}">
        <p14:creationId xmlns:p14="http://schemas.microsoft.com/office/powerpoint/2010/main" val="387750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7066" indent="-291179">
              <a:defRPr sz="2400">
                <a:solidFill>
                  <a:schemeClr val="tx1"/>
                </a:solidFill>
                <a:latin typeface="Times" panose="02020603050405020304" pitchFamily="18" charset="0"/>
              </a:defRPr>
            </a:lvl2pPr>
            <a:lvl3pPr marL="1164717" indent="-232943">
              <a:defRPr sz="2400">
                <a:solidFill>
                  <a:schemeClr val="tx1"/>
                </a:solidFill>
                <a:latin typeface="Times" panose="02020603050405020304" pitchFamily="18" charset="0"/>
              </a:defRPr>
            </a:lvl3pPr>
            <a:lvl4pPr marL="1630604" indent="-232943">
              <a:defRPr sz="2400">
                <a:solidFill>
                  <a:schemeClr val="tx1"/>
                </a:solidFill>
                <a:latin typeface="Times" panose="02020603050405020304" pitchFamily="18" charset="0"/>
              </a:defRPr>
            </a:lvl4pPr>
            <a:lvl5pPr marL="2096491" indent="-232943">
              <a:defRPr sz="2400">
                <a:solidFill>
                  <a:schemeClr val="tx1"/>
                </a:solidFill>
                <a:latin typeface="Times" panose="02020603050405020304" pitchFamily="18" charset="0"/>
              </a:defRPr>
            </a:lvl5pPr>
            <a:lvl6pPr marL="2562377" indent="-232943" eaLnBrk="0" fontAlgn="base" hangingPunct="0">
              <a:spcBef>
                <a:spcPct val="0"/>
              </a:spcBef>
              <a:spcAft>
                <a:spcPct val="0"/>
              </a:spcAft>
              <a:defRPr sz="2400">
                <a:solidFill>
                  <a:schemeClr val="tx1"/>
                </a:solidFill>
                <a:latin typeface="Times" panose="02020603050405020304" pitchFamily="18" charset="0"/>
              </a:defRPr>
            </a:lvl6pPr>
            <a:lvl7pPr marL="3028264" indent="-232943" eaLnBrk="0" fontAlgn="base" hangingPunct="0">
              <a:spcBef>
                <a:spcPct val="0"/>
              </a:spcBef>
              <a:spcAft>
                <a:spcPct val="0"/>
              </a:spcAft>
              <a:defRPr sz="2400">
                <a:solidFill>
                  <a:schemeClr val="tx1"/>
                </a:solidFill>
                <a:latin typeface="Times" panose="02020603050405020304" pitchFamily="18" charset="0"/>
              </a:defRPr>
            </a:lvl7pPr>
            <a:lvl8pPr marL="3494151" indent="-232943" eaLnBrk="0" fontAlgn="base" hangingPunct="0">
              <a:spcBef>
                <a:spcPct val="0"/>
              </a:spcBef>
              <a:spcAft>
                <a:spcPct val="0"/>
              </a:spcAft>
              <a:defRPr sz="2400">
                <a:solidFill>
                  <a:schemeClr val="tx1"/>
                </a:solidFill>
                <a:latin typeface="Times" panose="02020603050405020304" pitchFamily="18" charset="0"/>
              </a:defRPr>
            </a:lvl8pPr>
            <a:lvl9pPr marL="3960038" indent="-232943" eaLnBrk="0" fontAlgn="base" hangingPunct="0">
              <a:spcBef>
                <a:spcPct val="0"/>
              </a:spcBef>
              <a:spcAft>
                <a:spcPct val="0"/>
              </a:spcAft>
              <a:defRPr sz="2400">
                <a:solidFill>
                  <a:schemeClr val="tx1"/>
                </a:solidFill>
                <a:latin typeface="Times" panose="02020603050405020304" pitchFamily="18" charset="0"/>
              </a:defRPr>
            </a:lvl9pPr>
          </a:lstStyle>
          <a:p>
            <a:fld id="{B86E6831-D69A-4BE0-8A2C-3C3837550D7A}" type="slidenum">
              <a:rPr lang="en-US" altLang="en-US" sz="1200"/>
              <a:pPr/>
              <a:t>36</a:t>
            </a:fld>
            <a:endParaRPr lang="en-US"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65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B9458C7-8FEF-4BCE-8FA5-F71EEC637F3E}" type="datetime1">
              <a:rPr lang="en-US" smtClean="0"/>
              <a:t>9/2/2024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D13B973-7EAD-4EFD-A52E-88021C06F117}" type="datetime1">
              <a:rPr lang="en-US" smtClean="0"/>
              <a:t>9/2/2024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01FB29F-8A41-45DB-929A-6796CCABFECF}" type="datetime1">
              <a:rPr lang="en-US" smtClean="0"/>
              <a:t>9/2/2024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fld id="{526FF367-DA33-45C8-A432-CF918081D96E}" type="datetime1">
              <a:rPr lang="en-US" altLang="en-US" smtClean="0"/>
              <a:t>9/2/2024</a:t>
            </a:fld>
            <a:endParaRPr lang="en-GB" alt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p:txBody>
          <a:bodyPr/>
          <a:lstStyle>
            <a:lvl1pPr>
              <a:defRPr/>
            </a:lvl1pPr>
          </a:lstStyle>
          <a:p>
            <a:pPr>
              <a:defRPr/>
            </a:pPr>
            <a:fld id="{DC8CA929-CEE5-4008-BBE2-4AFACF20061A}" type="slidenum">
              <a:rPr lang="en-GB" altLang="en-US"/>
              <a:pPr>
                <a:defRPr/>
              </a:pPr>
              <a:t>‹#›</a:t>
            </a:fld>
            <a:endParaRPr lang="en-GB" altLang="en-US"/>
          </a:p>
        </p:txBody>
      </p:sp>
    </p:spTree>
    <p:extLst>
      <p:ext uri="{BB962C8B-B14F-4D97-AF65-F5344CB8AC3E}">
        <p14:creationId xmlns:p14="http://schemas.microsoft.com/office/powerpoint/2010/main" val="1392444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Online Image Placeholder 3"/>
          <p:cNvSpPr>
            <a:spLocks noGrp="1"/>
          </p:cNvSpPr>
          <p:nvPr>
            <p:ph type="clipArt" sz="half" idx="2"/>
          </p:nvPr>
        </p:nvSpPr>
        <p:spPr>
          <a:xfrm>
            <a:off x="4648200" y="1981200"/>
            <a:ext cx="3810000" cy="4114800"/>
          </a:xfrm>
        </p:spPr>
        <p:txBody>
          <a:bodyPr/>
          <a:lstStyle/>
          <a:p>
            <a:pPr lvl="0"/>
            <a:endParaRPr lang="en-GB"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fld id="{7BD963A6-D817-4CF8-BBF2-9E4DC6195828}" type="datetime1">
              <a:rPr lang="en-US" altLang="en-US" smtClean="0"/>
              <a:t>9/2/2024</a:t>
            </a:fld>
            <a:endParaRPr lang="en-GB" alt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p:txBody>
          <a:bodyPr/>
          <a:lstStyle>
            <a:lvl1pPr>
              <a:defRPr/>
            </a:lvl1pPr>
          </a:lstStyle>
          <a:p>
            <a:pPr>
              <a:defRPr/>
            </a:pPr>
            <a:fld id="{ED13F226-B860-48F1-BBFD-7E402B68B35B}" type="slidenum">
              <a:rPr lang="en-GB" altLang="en-US"/>
              <a:pPr>
                <a:defRPr/>
              </a:pPr>
              <a:t>‹#›</a:t>
            </a:fld>
            <a:endParaRPr lang="en-GB" altLang="en-US"/>
          </a:p>
        </p:txBody>
      </p:sp>
    </p:spTree>
    <p:extLst>
      <p:ext uri="{BB962C8B-B14F-4D97-AF65-F5344CB8AC3E}">
        <p14:creationId xmlns:p14="http://schemas.microsoft.com/office/powerpoint/2010/main" val="419554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D7B5-3FBD-4DB3-B91B-1765ADBA3F5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7EE32057-007F-4FEC-9A9A-0D61AC0D562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C1E2EAF-F3D0-4D01-806E-1092631CD0BB}"/>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48CDA870-49B1-4F98-BEAC-EBC12586E30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8C1E53-B7EE-43A8-A4E8-2BC3E5F0AA08}"/>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253642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5F17-73A2-4B36-89BA-055B30E67A4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DE264EA-D652-4922-87B9-0600AB564E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8082764-527B-4E9C-86A9-9D163014348D}"/>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BB3BA20C-6E36-4C4E-B10C-47A224C751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8D9272A-7EC6-41D7-B6E6-27218E93A304}"/>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1651920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9CC0-5F36-45FA-9F86-C870F84D3DA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F79B05B-F67E-4E1B-BF87-15874119CF2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A80ADB-AD51-4090-89FE-51937E14A14E}"/>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D74B5AEC-82EE-427F-ACCC-5281F0D6616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8BBF29D-898F-4436-A2A6-919BBA138423}"/>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384894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D97A-0659-4DED-8721-3F360146ED1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8906DB-D8F7-4674-A943-69459D92300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25197E-E514-415C-9004-0CB76C09FE7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771E5B7-F40C-4ED3-8637-861293D936DC}"/>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6" name="Footer Placeholder 5">
            <a:extLst>
              <a:ext uri="{FF2B5EF4-FFF2-40B4-BE49-F238E27FC236}">
                <a16:creationId xmlns:a16="http://schemas.microsoft.com/office/drawing/2014/main" id="{258D9D89-CD7F-41BE-9A90-7D565D47A0A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8880549-BDB4-4216-ACE9-17E5FFD09B94}"/>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1765581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E229-EEBA-4F64-849D-02FE6095FF9B}"/>
              </a:ext>
            </a:extLst>
          </p:cNvPr>
          <p:cNvSpPr>
            <a:spLocks noGrp="1"/>
          </p:cNvSpPr>
          <p:nvPr>
            <p:ph type="title"/>
          </p:nvPr>
        </p:nvSpPr>
        <p:spPr>
          <a:xfrm>
            <a:off x="629841" y="365126"/>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E0334C-A7E8-412D-9B19-5C19A7A5A60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0F3DCC4-E1A7-408C-9D5A-514C5766C1D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EE5F159-68FD-46C2-B012-73061C48BD4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2C833-D413-4204-8187-0FBEFE4BEF1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B74E3A5-E822-49C8-B768-A20F22DB1B7A}"/>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8" name="Footer Placeholder 7">
            <a:extLst>
              <a:ext uri="{FF2B5EF4-FFF2-40B4-BE49-F238E27FC236}">
                <a16:creationId xmlns:a16="http://schemas.microsoft.com/office/drawing/2014/main" id="{7C1588FA-F723-4220-B374-8C48AC0FF7D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E721EC7-5375-415D-A4F5-CD538C32354B}"/>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608625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E4EB-019B-4603-9458-BEA06E3F43D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2CAC691-13E3-4257-8EB4-5AF7F6F62219}"/>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4" name="Footer Placeholder 3">
            <a:extLst>
              <a:ext uri="{FF2B5EF4-FFF2-40B4-BE49-F238E27FC236}">
                <a16:creationId xmlns:a16="http://schemas.microsoft.com/office/drawing/2014/main" id="{9672D408-A065-4F1E-AD79-B76710079E4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0BB68AD-C9ED-4965-8ADD-E23AF08B27AC}"/>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419653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8E6DB8F-DA17-4901-875C-27FDA407A510}" type="datetime1">
              <a:rPr lang="en-US" smtClean="0"/>
              <a:t>9/2/2024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6902-A615-46DE-B451-156F65527A61}"/>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3" name="Footer Placeholder 2">
            <a:extLst>
              <a:ext uri="{FF2B5EF4-FFF2-40B4-BE49-F238E27FC236}">
                <a16:creationId xmlns:a16="http://schemas.microsoft.com/office/drawing/2014/main" id="{B7EA23F7-2F58-4E17-A97C-F94D17E313D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4CEE531-845F-4230-802C-05CBB434434A}"/>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264983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57EA-9385-4A90-9991-F392790120B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CD03ED-D405-457E-BFAC-3E76D874B26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BDFC9EA-DE82-43D3-8044-1174AB37DB8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F23AA7F-1E97-4298-B7C1-D04ECFD11CC4}"/>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6" name="Footer Placeholder 5">
            <a:extLst>
              <a:ext uri="{FF2B5EF4-FFF2-40B4-BE49-F238E27FC236}">
                <a16:creationId xmlns:a16="http://schemas.microsoft.com/office/drawing/2014/main" id="{955CC49D-26E4-4A0C-B341-C11BFE4F4A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664E69A-C4B7-4445-AABE-A7ACE0F66449}"/>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2951724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59FF-D9EF-4CDC-8EEE-C0E47D8693A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4788DD4-94C6-4FDC-916F-0073B9A1A7D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ED58D7CF-D1D6-4941-B912-65AA99BF17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7DCB145-0741-4349-A1CC-986F98D597E6}"/>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6" name="Footer Placeholder 5">
            <a:extLst>
              <a:ext uri="{FF2B5EF4-FFF2-40B4-BE49-F238E27FC236}">
                <a16:creationId xmlns:a16="http://schemas.microsoft.com/office/drawing/2014/main" id="{00DDC9A0-FE3C-488C-8D5A-E30205B446E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1D8786-5714-4F00-8487-6FACD6F07211}"/>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22473461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6CC6-90AA-4258-9245-E17830E50E0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BF6ACE-E9E3-4210-8831-44B2B5C6D0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E090403-32E8-4CB8-BC40-A6D988B90B78}"/>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845D001A-6405-4977-B35B-4E9CA1E21F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1C9777-E0AD-4D96-B218-341FC961757C}"/>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1839439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1B6C75-78C9-4855-8D14-ED75911288EF}"/>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69B1FA5-38A9-4866-BE38-B368CDFF161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D16E6C-5D2F-4BAF-92CF-325E50AA7A3C}"/>
              </a:ext>
            </a:extLst>
          </p:cNvPr>
          <p:cNvSpPr>
            <a:spLocks noGrp="1"/>
          </p:cNvSpPr>
          <p:nvPr>
            <p:ph type="dt" sz="half" idx="10"/>
          </p:nvPr>
        </p:nvSpPr>
        <p:spPr/>
        <p:txBody>
          <a:body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B66E3F81-44BE-4C30-A304-95A47B24CA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151C6DA-767B-494B-9846-759FEF73C649}"/>
              </a:ext>
            </a:extLst>
          </p:cNvPr>
          <p:cNvSpPr>
            <a:spLocks noGrp="1"/>
          </p:cNvSpPr>
          <p:nvPr>
            <p:ph type="sldNum" sz="quarter" idx="12"/>
          </p:nvPr>
        </p:nvSpPr>
        <p:spPr/>
        <p:txBody>
          <a:bodyPr/>
          <a:lstStyle/>
          <a:p>
            <a:fld id="{025EFF10-2991-44E4-A2EF-37B785A68FDE}" type="slidenum">
              <a:rPr lang="en-CA" smtClean="0"/>
              <a:t>‹#›</a:t>
            </a:fld>
            <a:endParaRPr lang="en-CA"/>
          </a:p>
        </p:txBody>
      </p:sp>
    </p:spTree>
    <p:extLst>
      <p:ext uri="{BB962C8B-B14F-4D97-AF65-F5344CB8AC3E}">
        <p14:creationId xmlns:p14="http://schemas.microsoft.com/office/powerpoint/2010/main" val="9851403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erson in a blue shirt&#10;&#10;Description automatically generated">
            <a:extLst>
              <a:ext uri="{FF2B5EF4-FFF2-40B4-BE49-F238E27FC236}">
                <a16:creationId xmlns:a16="http://schemas.microsoft.com/office/drawing/2014/main" id="{F705DA34-CF2D-7F44-AB2A-163C12AA0C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251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A7C371A-9EC9-A14D-9B0F-546F5D66B3FF}"/>
              </a:ext>
            </a:extLst>
          </p:cNvPr>
          <p:cNvSpPr>
            <a:spLocks noGrp="1"/>
          </p:cNvSpPr>
          <p:nvPr>
            <p:ph type="title" hasCustomPrompt="1"/>
          </p:nvPr>
        </p:nvSpPr>
        <p:spPr>
          <a:xfrm>
            <a:off x="628649" y="310394"/>
            <a:ext cx="8515350" cy="139160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7" name="Content Placeholder 2">
            <a:extLst>
              <a:ext uri="{FF2B5EF4-FFF2-40B4-BE49-F238E27FC236}">
                <a16:creationId xmlns:a16="http://schemas.microsoft.com/office/drawing/2014/main" id="{A9B44039-10C9-C447-9131-4DFEC2A8DC49}"/>
              </a:ext>
            </a:extLst>
          </p:cNvPr>
          <p:cNvSpPr>
            <a:spLocks noGrp="1"/>
          </p:cNvSpPr>
          <p:nvPr>
            <p:ph sz="half" idx="10" hasCustomPrompt="1"/>
          </p:nvPr>
        </p:nvSpPr>
        <p:spPr>
          <a:xfrm>
            <a:off x="628650" y="2393740"/>
            <a:ext cx="8515350" cy="44642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384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person, laptop, computer, man&#10;&#10;Description automatically generated">
            <a:extLst>
              <a:ext uri="{FF2B5EF4-FFF2-40B4-BE49-F238E27FC236}">
                <a16:creationId xmlns:a16="http://schemas.microsoft.com/office/drawing/2014/main" id="{42B89B74-438B-1F41-AD9C-7BD257A401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1">
            <a:extLst>
              <a:ext uri="{FF2B5EF4-FFF2-40B4-BE49-F238E27FC236}">
                <a16:creationId xmlns:a16="http://schemas.microsoft.com/office/drawing/2014/main" id="{7ED34B84-3E92-F345-83A8-303A1E05E14D}"/>
              </a:ext>
            </a:extLst>
          </p:cNvPr>
          <p:cNvSpPr>
            <a:spLocks noGrp="1"/>
          </p:cNvSpPr>
          <p:nvPr>
            <p:ph type="title" hasCustomPrompt="1"/>
          </p:nvPr>
        </p:nvSpPr>
        <p:spPr>
          <a:xfrm>
            <a:off x="1639957" y="1256307"/>
            <a:ext cx="4138654" cy="4365266"/>
          </a:xfrm>
          <a:prstGeom prst="rect">
            <a:avLst/>
          </a:prstGeom>
        </p:spPr>
        <p:txBody>
          <a:bodyPr anchor="ctr"/>
          <a:lstStyle>
            <a:lvl1pPr fontAlgn="ctr">
              <a:lnSpc>
                <a:spcPts val="3810"/>
              </a:lnSpc>
              <a:defRPr sz="42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3850084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68F3827C-6129-FB40-9878-FEC68EB519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a:extLst>
              <a:ext uri="{FF2B5EF4-FFF2-40B4-BE49-F238E27FC236}">
                <a16:creationId xmlns:a16="http://schemas.microsoft.com/office/drawing/2014/main" id="{3E6FF778-AA58-BA40-AD89-41AC09830BEE}"/>
              </a:ext>
            </a:extLst>
          </p:cNvPr>
          <p:cNvSpPr>
            <a:spLocks noGrp="1"/>
          </p:cNvSpPr>
          <p:nvPr>
            <p:ph type="title" hasCustomPrompt="1"/>
          </p:nvPr>
        </p:nvSpPr>
        <p:spPr>
          <a:xfrm>
            <a:off x="1639957" y="1256307"/>
            <a:ext cx="4138654" cy="4365266"/>
          </a:xfrm>
          <a:prstGeom prst="rect">
            <a:avLst/>
          </a:prstGeom>
        </p:spPr>
        <p:txBody>
          <a:bodyPr anchor="ctr"/>
          <a:lstStyle>
            <a:lvl1pPr fontAlgn="ctr">
              <a:lnSpc>
                <a:spcPts val="3810"/>
              </a:lnSpc>
              <a:defRPr sz="42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758715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descr="A person taking a selfie&#10;&#10;Description automatically generated">
            <a:extLst>
              <a:ext uri="{FF2B5EF4-FFF2-40B4-BE49-F238E27FC236}">
                <a16:creationId xmlns:a16="http://schemas.microsoft.com/office/drawing/2014/main" id="{6BDA5B06-26C1-F149-A7F6-8E438DE10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a:extLst>
              <a:ext uri="{FF2B5EF4-FFF2-40B4-BE49-F238E27FC236}">
                <a16:creationId xmlns:a16="http://schemas.microsoft.com/office/drawing/2014/main" id="{862A6194-67A8-964F-AEE6-41DAB41E2B9B}"/>
              </a:ext>
            </a:extLst>
          </p:cNvPr>
          <p:cNvSpPr>
            <a:spLocks noGrp="1"/>
          </p:cNvSpPr>
          <p:nvPr>
            <p:ph type="title" hasCustomPrompt="1"/>
          </p:nvPr>
        </p:nvSpPr>
        <p:spPr>
          <a:xfrm>
            <a:off x="1639957" y="1256307"/>
            <a:ext cx="4138654" cy="4365266"/>
          </a:xfrm>
          <a:prstGeom prst="rect">
            <a:avLst/>
          </a:prstGeom>
        </p:spPr>
        <p:txBody>
          <a:bodyPr anchor="ctr"/>
          <a:lstStyle>
            <a:lvl1pPr fontAlgn="ctr">
              <a:lnSpc>
                <a:spcPts val="3810"/>
              </a:lnSpc>
              <a:defRPr sz="4200">
                <a:solidFill>
                  <a:schemeClr val="bg1"/>
                </a:solidFill>
              </a:defRPr>
            </a:lvl1pPr>
          </a:lstStyle>
          <a:p>
            <a:r>
              <a:rPr lang="en-US"/>
              <a:t>Click to edit</a:t>
            </a:r>
            <a:br>
              <a:rPr lang="en-US"/>
            </a:br>
            <a:r>
              <a:rPr lang="en-US"/>
              <a:t>master title style</a:t>
            </a:r>
          </a:p>
        </p:txBody>
      </p:sp>
    </p:spTree>
    <p:extLst>
      <p:ext uri="{BB962C8B-B14F-4D97-AF65-F5344CB8AC3E}">
        <p14:creationId xmlns:p14="http://schemas.microsoft.com/office/powerpoint/2010/main" val="390315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23820-B161-4C35-9581-C5F7642BFCF3}" type="datetime1">
              <a:rPr lang="en-US" smtClean="0"/>
              <a:t>9/2/2024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277AD-303B-FB4C-B62D-2F6655674D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1">
            <a:extLst>
              <a:ext uri="{FF2B5EF4-FFF2-40B4-BE49-F238E27FC236}">
                <a16:creationId xmlns:a16="http://schemas.microsoft.com/office/drawing/2014/main" id="{81207D56-20FD-2744-B9F5-6EB5B391DDB5}"/>
              </a:ext>
            </a:extLst>
          </p:cNvPr>
          <p:cNvSpPr txBox="1">
            <a:spLocks/>
          </p:cNvSpPr>
          <p:nvPr userDrawn="1"/>
        </p:nvSpPr>
        <p:spPr>
          <a:xfrm>
            <a:off x="618067" y="1527241"/>
            <a:ext cx="7687733" cy="4365266"/>
          </a:xfrm>
          <a:prstGeom prst="rect">
            <a:avLst/>
          </a:prstGeom>
        </p:spPr>
        <p:txBody>
          <a:bodyPr anchor="ctr"/>
          <a:lstStyle>
            <a:lvl1pPr algn="l" defTabSz="914400" rtl="0" eaLnBrk="1" fontAlgn="ctr" latinLnBrk="0" hangingPunct="1">
              <a:lnSpc>
                <a:spcPts val="5080"/>
              </a:lnSpc>
              <a:spcBef>
                <a:spcPct val="0"/>
              </a:spcBef>
              <a:buNone/>
              <a:defRPr sz="5600" b="1" i="0" kern="1200">
                <a:solidFill>
                  <a:schemeClr val="bg1"/>
                </a:solidFill>
                <a:latin typeface="Calibri" panose="020F0502020204030204" pitchFamily="34" charset="0"/>
                <a:ea typeface="+mj-ea"/>
                <a:cs typeface="Calibri" panose="020F0502020204030204" pitchFamily="34" charset="0"/>
              </a:defRPr>
            </a:lvl1pPr>
          </a:lstStyle>
          <a:p>
            <a:r>
              <a:rPr lang="en-US" sz="4200" err="1"/>
              <a:t>Keyin’s</a:t>
            </a:r>
            <a:r>
              <a:rPr lang="en-US" sz="4200"/>
              <a:t> NEW </a:t>
            </a:r>
          </a:p>
          <a:p>
            <a:r>
              <a:rPr lang="en-US" sz="4200"/>
              <a:t>Software Development Diploma</a:t>
            </a:r>
          </a:p>
        </p:txBody>
      </p:sp>
    </p:spTree>
    <p:extLst>
      <p:ext uri="{BB962C8B-B14F-4D97-AF65-F5344CB8AC3E}">
        <p14:creationId xmlns:p14="http://schemas.microsoft.com/office/powerpoint/2010/main" val="2426838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434DC-6272-7C44-AF04-8C7B2621B1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198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2DD66EC-DBD4-4AF4-A9A0-CD4ADE1C0149}" type="datetime1">
              <a:rPr lang="en-US" smtClean="0"/>
              <a:t>9/2/2024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EA5A9B6-427D-41ED-9DEF-1D18145C835F}" type="datetime1">
              <a:rPr lang="en-US" smtClean="0"/>
              <a:t>9/2/2024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1976748-0D89-4B1A-8F47-9FF927E887A7}" type="datetime1">
              <a:rPr lang="en-US" smtClean="0"/>
              <a:t>9/2/2024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4D8D6B-8E2F-43C6-98C2-797713DA92C5}" type="datetime1">
              <a:rPr lang="en-US" smtClean="0"/>
              <a:t>9/2/2024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A60F6D-9669-4AD2-B0CF-1F4A49FDCB6E}" type="datetime1">
              <a:rPr lang="en-US" smtClean="0"/>
              <a:t>9/2/2024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B39FEB-8BF9-45BB-BDF3-998F9869D463}" type="datetime1">
              <a:rPr lang="en-US" smtClean="0"/>
              <a:t>9/2/2024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B85BCA-73F7-49D6-B3E7-A2B8D7011CF8}"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B3EC2-2C0F-4A1D-88FF-42D67B263AA3}" type="datetime1">
              <a:rPr lang="en-US" smtClean="0"/>
              <a:t>9/2/2024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85BCA-73F7-49D6-B3E7-A2B8D7011CF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EAE89-3113-44CB-BF5D-F9E2A21ABB2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3F5B003-C480-4FBB-9BA1-CF600DB7417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7FDE9C-1491-4A3A-B08A-B54985CF752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467694E-41A6-48DA-BE53-CD305647EF69}" type="datetimeFigureOut">
              <a:rPr lang="en-CA" smtClean="0"/>
              <a:t>2024-09-02</a:t>
            </a:fld>
            <a:endParaRPr lang="en-CA"/>
          </a:p>
        </p:txBody>
      </p:sp>
      <p:sp>
        <p:nvSpPr>
          <p:cNvPr id="5" name="Footer Placeholder 4">
            <a:extLst>
              <a:ext uri="{FF2B5EF4-FFF2-40B4-BE49-F238E27FC236}">
                <a16:creationId xmlns:a16="http://schemas.microsoft.com/office/drawing/2014/main" id="{4925C8D5-B9A9-4F8E-B7EE-1ACFBEDF956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72CAB18-B52D-4E96-9237-DF3342B63EE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5EFF10-2991-44E4-A2EF-37B785A68FDE}" type="slidenum">
              <a:rPr lang="en-CA" smtClean="0"/>
              <a:t>‹#›</a:t>
            </a:fld>
            <a:endParaRPr lang="en-CA"/>
          </a:p>
        </p:txBody>
      </p:sp>
    </p:spTree>
    <p:extLst>
      <p:ext uri="{BB962C8B-B14F-4D97-AF65-F5344CB8AC3E}">
        <p14:creationId xmlns:p14="http://schemas.microsoft.com/office/powerpoint/2010/main" val="386785574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390372-CD8D-784E-BDED-5FF20A2048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302361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txStyles>
    <p:titleStyle>
      <a:lvl1pPr algn="l" defTabSz="685800" rtl="0" eaLnBrk="1" latinLnBrk="0" hangingPunct="1">
        <a:lnSpc>
          <a:spcPts val="2760"/>
        </a:lnSpc>
        <a:spcBef>
          <a:spcPct val="0"/>
        </a:spcBef>
        <a:buNone/>
        <a:defRPr sz="3000" b="1" i="0" kern="1200">
          <a:solidFill>
            <a:schemeClr val="tx1"/>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Calibri" panose="020F0502020204030204" pitchFamily="34" charset="0"/>
          <a:ea typeface="+mn-ea"/>
          <a:cs typeface="Calibri" panose="020F050202020403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libri" panose="020F0502020204030204" pitchFamily="34" charset="0"/>
          <a:ea typeface="+mn-ea"/>
          <a:cs typeface="Calibri" panose="020F050202020403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cis.upenn.edu/~matuszek/General/JavaSyntax/format.html" TargetMode="Externa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Rectangle 14">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5" y="1920404"/>
            <a:ext cx="5156864"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Rectangle 16">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2900" y="863612"/>
            <a:ext cx="2676207" cy="51435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9" name="Freeform: Shape 18">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7" y="175823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1" name="Rectangle 20">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674" y="2851803"/>
            <a:ext cx="3266696" cy="3030557"/>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04BF68BC-A979-435E-892F-1F94B0D5E98E}"/>
              </a:ext>
            </a:extLst>
          </p:cNvPr>
          <p:cNvSpPr>
            <a:spLocks noGrp="1"/>
          </p:cNvSpPr>
          <p:nvPr>
            <p:ph type="ctrTitle"/>
          </p:nvPr>
        </p:nvSpPr>
        <p:spPr>
          <a:xfrm>
            <a:off x="101781" y="1072028"/>
            <a:ext cx="2849182" cy="4112928"/>
          </a:xfrm>
        </p:spPr>
        <p:txBody>
          <a:bodyPr anchor="t">
            <a:noAutofit/>
          </a:bodyPr>
          <a:lstStyle/>
          <a:p>
            <a:pPr>
              <a:lnSpc>
                <a:spcPct val="100000"/>
              </a:lnSpc>
              <a:spcBef>
                <a:spcPts val="0"/>
              </a:spcBef>
              <a:defRPr/>
            </a:pPr>
            <a:r>
              <a:rPr lang="en-US" sz="2400">
                <a:solidFill>
                  <a:schemeClr val="bg1"/>
                </a:solidFill>
                <a:latin typeface="+mn-lt"/>
              </a:rPr>
              <a:t>Lecture 1: Java Basics </a:t>
            </a:r>
            <a:br>
              <a:rPr lang="en-US" sz="2400">
                <a:solidFill>
                  <a:schemeClr val="bg1"/>
                </a:solidFill>
                <a:latin typeface="+mn-lt"/>
              </a:rPr>
            </a:br>
            <a:r>
              <a:rPr lang="en-US" sz="2400">
                <a:solidFill>
                  <a:schemeClr val="bg1"/>
                </a:solidFill>
                <a:latin typeface="+mn-lt"/>
              </a:rPr>
              <a:t>and </a:t>
            </a:r>
            <a:br>
              <a:rPr lang="en-US" sz="2400">
                <a:solidFill>
                  <a:schemeClr val="bg1"/>
                </a:solidFill>
                <a:latin typeface="+mn-lt"/>
              </a:rPr>
            </a:br>
            <a:r>
              <a:rPr lang="en-US" sz="2400">
                <a:solidFill>
                  <a:schemeClr val="bg1"/>
                </a:solidFill>
                <a:latin typeface="+mn-lt"/>
              </a:rPr>
              <a:t>Object Oriented Concepts &amp; Programming</a:t>
            </a:r>
            <a:br>
              <a:rPr lang="en-CA" sz="2400">
                <a:solidFill>
                  <a:schemeClr val="bg1"/>
                </a:solidFill>
                <a:latin typeface="+mn-lt"/>
                <a:ea typeface="Calibri" panose="020F0502020204030204" pitchFamily="34" charset="0"/>
                <a:cs typeface="Minion Pro"/>
              </a:rPr>
            </a:br>
            <a:br>
              <a:rPr lang="en-CA" sz="2400">
                <a:solidFill>
                  <a:schemeClr val="bg1"/>
                </a:solidFill>
                <a:latin typeface="+mn-lt"/>
                <a:ea typeface="Calibri" panose="020F0502020204030204" pitchFamily="34" charset="0"/>
                <a:cs typeface="Minion Pro"/>
              </a:rPr>
            </a:br>
            <a:br>
              <a:rPr lang="en-CA" sz="2400">
                <a:solidFill>
                  <a:schemeClr val="bg1"/>
                </a:solidFill>
                <a:latin typeface="+mn-lt"/>
                <a:ea typeface="Calibri" panose="020F0502020204030204" pitchFamily="34" charset="0"/>
                <a:cs typeface="Minion Pro"/>
              </a:rPr>
            </a:br>
            <a:br>
              <a:rPr lang="en-CA" sz="2000">
                <a:solidFill>
                  <a:schemeClr val="bg1"/>
                </a:solidFill>
                <a:latin typeface="+mn-lt"/>
                <a:ea typeface="Calibri" panose="020F0502020204030204" pitchFamily="34" charset="0"/>
                <a:cs typeface="Minion Pro"/>
              </a:rPr>
            </a:br>
            <a:r>
              <a:rPr lang="en-US" sz="2000">
                <a:solidFill>
                  <a:schemeClr val="bg1"/>
                </a:solidFill>
                <a:latin typeface="+mn-lt"/>
                <a:cs typeface="Arial"/>
              </a:rPr>
              <a:t>Qurratulain Malik</a:t>
            </a:r>
            <a:br>
              <a:rPr lang="en-US" sz="2000">
                <a:solidFill>
                  <a:schemeClr val="bg1"/>
                </a:solidFill>
                <a:latin typeface="+mn-lt"/>
                <a:cs typeface="Arial" panose="020B0604020202020204" pitchFamily="34" charset="0"/>
              </a:rPr>
            </a:br>
            <a:r>
              <a:rPr lang="en-US" sz="2000">
                <a:solidFill>
                  <a:schemeClr val="bg1"/>
                </a:solidFill>
                <a:latin typeface="+mn-lt"/>
                <a:cs typeface="Arial"/>
              </a:rPr>
              <a:t>qmalik@keyin.com</a:t>
            </a:r>
            <a:br>
              <a:rPr lang="en-US" sz="2000">
                <a:solidFill>
                  <a:schemeClr val="bg1"/>
                </a:solidFill>
                <a:latin typeface="+mn-lt"/>
                <a:cs typeface="Arial"/>
              </a:rPr>
            </a:br>
            <a:br>
              <a:rPr lang="en-US" sz="1600">
                <a:solidFill>
                  <a:schemeClr val="bg1"/>
                </a:solidFill>
                <a:latin typeface="+mn-lt"/>
                <a:cs typeface="Arial" panose="020B0604020202020204" pitchFamily="34" charset="0"/>
              </a:rPr>
            </a:br>
            <a:br>
              <a:rPr lang="en-CA" sz="2000">
                <a:solidFill>
                  <a:schemeClr val="bg1"/>
                </a:solidFill>
                <a:latin typeface="Arial"/>
                <a:cs typeface="Arial"/>
              </a:rPr>
            </a:br>
            <a:br>
              <a:rPr lang="en-CA" sz="2000">
                <a:solidFill>
                  <a:schemeClr val="bg1"/>
                </a:solidFill>
                <a:latin typeface="Minion Pro"/>
                <a:ea typeface="Calibri" panose="020F0502020204030204" pitchFamily="34" charset="0"/>
                <a:cs typeface="Minion Pro"/>
              </a:rPr>
            </a:br>
            <a:endParaRPr lang="en-CA" sz="200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6914193C-32FE-433A-BA0A-E881526C3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5363" y="1001507"/>
            <a:ext cx="2046929" cy="2021342"/>
          </a:xfrm>
          <a:prstGeom prst="rect">
            <a:avLst/>
          </a:prstGeom>
          <a:solidFill>
            <a:schemeClr val="bg1"/>
          </a:solidFill>
        </p:spPr>
      </p:pic>
      <p:pic>
        <p:nvPicPr>
          <p:cNvPr id="5" name="Picture 4" descr="Computer script on a screen">
            <a:extLst>
              <a:ext uri="{FF2B5EF4-FFF2-40B4-BE49-F238E27FC236}">
                <a16:creationId xmlns:a16="http://schemas.microsoft.com/office/drawing/2014/main" id="{FDC3BF88-D99B-439C-84E8-CE60D5E8BDE3}"/>
              </a:ext>
            </a:extLst>
          </p:cNvPr>
          <p:cNvPicPr>
            <a:picLocks noChangeAspect="1"/>
          </p:cNvPicPr>
          <p:nvPr/>
        </p:nvPicPr>
        <p:blipFill rotWithShape="1">
          <a:blip r:embed="rId3"/>
          <a:srcRect t="5981" b="9750"/>
          <a:stretch/>
        </p:blipFill>
        <p:spPr>
          <a:xfrm>
            <a:off x="3514724" y="3834831"/>
            <a:ext cx="4528205" cy="2165599"/>
          </a:xfrm>
          <a:prstGeom prst="rect">
            <a:avLst/>
          </a:prstGeom>
        </p:spPr>
      </p:pic>
    </p:spTree>
    <p:extLst>
      <p:ext uri="{BB962C8B-B14F-4D97-AF65-F5344CB8AC3E}">
        <p14:creationId xmlns:p14="http://schemas.microsoft.com/office/powerpoint/2010/main" val="17322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Java for Beginners</a:t>
            </a:r>
          </a:p>
        </p:txBody>
      </p:sp>
      <p:sp>
        <p:nvSpPr>
          <p:cNvPr id="5" name="Content Placeholder 4"/>
          <p:cNvSpPr>
            <a:spLocks noGrp="1"/>
          </p:cNvSpPr>
          <p:nvPr>
            <p:ph sz="half" idx="10"/>
          </p:nvPr>
        </p:nvSpPr>
        <p:spPr/>
        <p:txBody>
          <a:bodyPr>
            <a:normAutofit/>
          </a:bodyPr>
          <a:lstStyle/>
          <a:p>
            <a:r>
              <a:rPr lang="en-GB" sz="2000"/>
              <a:t>Java class name is also called  identifier</a:t>
            </a:r>
          </a:p>
          <a:p>
            <a:r>
              <a:rPr lang="en-GB" sz="2000"/>
              <a:t>Reserved words or keywords are reserved by java and cannot be used as identifiers </a:t>
            </a:r>
          </a:p>
          <a:p>
            <a:r>
              <a:rPr lang="en-GB" sz="2000"/>
              <a:t>Identifier may contain letters,  dollar sign, underscores, digits and letters </a:t>
            </a:r>
          </a:p>
          <a:p>
            <a:r>
              <a:rPr lang="en-GB" sz="2000"/>
              <a:t>Identifier does not begin with a digit</a:t>
            </a:r>
          </a:p>
          <a:p>
            <a:r>
              <a:rPr lang="en-GB" sz="2000"/>
              <a:t>Identifier does not contain spaces</a:t>
            </a:r>
          </a:p>
          <a:p>
            <a:endParaRPr lang="en-GB" sz="2000"/>
          </a:p>
          <a:p>
            <a:endParaRPr lang="en-GB" sz="2000"/>
          </a:p>
          <a:p>
            <a:endParaRPr lang="en-GB" sz="2000"/>
          </a:p>
        </p:txBody>
      </p:sp>
      <p:sp>
        <p:nvSpPr>
          <p:cNvPr id="8" name="Slide Number Placeholder 7"/>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25676241"/>
              </p:ext>
            </p:extLst>
          </p:nvPr>
        </p:nvGraphicFramePr>
        <p:xfrm>
          <a:off x="1619672" y="4625870"/>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GB"/>
                        <a:t>Valid Identifiers</a:t>
                      </a:r>
                    </a:p>
                  </a:txBody>
                  <a:tcPr/>
                </a:tc>
                <a:tc>
                  <a:txBody>
                    <a:bodyPr/>
                    <a:lstStyle/>
                    <a:p>
                      <a:r>
                        <a:rPr lang="en-GB"/>
                        <a:t>Invalid Identifiers</a:t>
                      </a:r>
                    </a:p>
                  </a:txBody>
                  <a:tcPr/>
                </a:tc>
                <a:extLst>
                  <a:ext uri="{0D108BD9-81ED-4DB2-BD59-A6C34878D82A}">
                    <a16:rowId xmlns:a16="http://schemas.microsoft.com/office/drawing/2014/main" val="10000"/>
                  </a:ext>
                </a:extLst>
              </a:tr>
              <a:tr h="370840">
                <a:tc>
                  <a:txBody>
                    <a:bodyPr/>
                    <a:lstStyle/>
                    <a:p>
                      <a:r>
                        <a:rPr lang="en-GB"/>
                        <a:t>_Hello</a:t>
                      </a:r>
                    </a:p>
                  </a:txBody>
                  <a:tcPr/>
                </a:tc>
                <a:tc>
                  <a:txBody>
                    <a:bodyPr/>
                    <a:lstStyle/>
                    <a:p>
                      <a:r>
                        <a:rPr lang="en-GB"/>
                        <a:t>1Name</a:t>
                      </a:r>
                    </a:p>
                  </a:txBody>
                  <a:tcPr/>
                </a:tc>
                <a:extLst>
                  <a:ext uri="{0D108BD9-81ED-4DB2-BD59-A6C34878D82A}">
                    <a16:rowId xmlns:a16="http://schemas.microsoft.com/office/drawing/2014/main" val="10001"/>
                  </a:ext>
                </a:extLst>
              </a:tr>
              <a:tr h="370840">
                <a:tc>
                  <a:txBody>
                    <a:bodyPr/>
                    <a:lstStyle/>
                    <a:p>
                      <a:r>
                        <a:rPr lang="en-GB"/>
                        <a:t> </a:t>
                      </a:r>
                      <a:r>
                        <a:rPr lang="en-GB" err="1"/>
                        <a:t>Hello_World</a:t>
                      </a:r>
                      <a:endParaRPr lang="en-GB"/>
                    </a:p>
                  </a:txBody>
                  <a:tcPr/>
                </a:tc>
                <a:tc>
                  <a:txBody>
                    <a:bodyPr/>
                    <a:lstStyle/>
                    <a:p>
                      <a:r>
                        <a:rPr lang="en-GB" baseline="0"/>
                        <a:t>Hello World</a:t>
                      </a:r>
                      <a:endParaRPr lang="en-GB"/>
                    </a:p>
                  </a:txBody>
                  <a:tcPr/>
                </a:tc>
                <a:extLst>
                  <a:ext uri="{0D108BD9-81ED-4DB2-BD59-A6C34878D82A}">
                    <a16:rowId xmlns:a16="http://schemas.microsoft.com/office/drawing/2014/main" val="10002"/>
                  </a:ext>
                </a:extLst>
              </a:tr>
              <a:tr h="370840">
                <a:tc>
                  <a:txBody>
                    <a:bodyPr/>
                    <a:lstStyle/>
                    <a:p>
                      <a:r>
                        <a:rPr lang="en-GB"/>
                        <a:t>Name1</a:t>
                      </a:r>
                    </a:p>
                  </a:txBody>
                  <a:tcPr/>
                </a:tc>
                <a:tc>
                  <a:txBody>
                    <a:bodyPr/>
                    <a:lstStyle/>
                    <a:p>
                      <a:endParaRPr lang="en-GB"/>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449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Java Reserved Words</a:t>
            </a:r>
          </a:p>
        </p:txBody>
      </p:sp>
      <p:sp>
        <p:nvSpPr>
          <p:cNvPr id="7" name="Content Placeholder 6"/>
          <p:cNvSpPr>
            <a:spLocks noGrp="1"/>
          </p:cNvSpPr>
          <p:nvPr>
            <p:ph sz="half" idx="10"/>
          </p:nvPr>
        </p:nvSpPr>
        <p:spPr/>
        <p:txBody>
          <a:bodyPr/>
          <a:lstStyle/>
          <a:p>
            <a:pPr marL="0" indent="0" algn="ctr">
              <a:buNone/>
            </a:pPr>
            <a:r>
              <a:rPr lang="en-GB" b="1"/>
              <a:t>Reserved words cannot be used as identifiers.</a:t>
            </a:r>
          </a:p>
          <a:p>
            <a:endParaRPr lang="en-GB"/>
          </a:p>
        </p:txBody>
      </p:sp>
      <p:sp>
        <p:nvSpPr>
          <p:cNvPr id="9" name="Slide Number Placeholder 8"/>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11</a:t>
            </a:fld>
            <a:endParaRPr lang="en-US"/>
          </a:p>
        </p:txBody>
      </p:sp>
      <p:pic>
        <p:nvPicPr>
          <p:cNvPr id="8" name="Picture 2"/>
          <p:cNvPicPr>
            <a:picLocks noChangeAspect="1" noChangeArrowheads="1"/>
          </p:cNvPicPr>
          <p:nvPr/>
        </p:nvPicPr>
        <p:blipFill>
          <a:blip r:embed="rId2"/>
          <a:stretch>
            <a:fillRect/>
          </a:stretch>
        </p:blipFill>
        <p:spPr bwMode="auto">
          <a:xfrm>
            <a:off x="1187624" y="2682874"/>
            <a:ext cx="6425733" cy="4038601"/>
          </a:xfrm>
          <a:prstGeom prst="rect">
            <a:avLst/>
          </a:prstGeom>
          <a:noFill/>
          <a:ln w="9525">
            <a:noFill/>
            <a:miter lim="800000"/>
            <a:headEnd/>
            <a:tailEnd/>
          </a:ln>
          <a:effectLst/>
        </p:spPr>
      </p:pic>
    </p:spTree>
    <p:extLst>
      <p:ext uri="{BB962C8B-B14F-4D97-AF65-F5344CB8AC3E}">
        <p14:creationId xmlns:p14="http://schemas.microsoft.com/office/powerpoint/2010/main" val="74251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Escape Sequences in Java</a:t>
            </a:r>
          </a:p>
        </p:txBody>
      </p:sp>
      <p:sp>
        <p:nvSpPr>
          <p:cNvPr id="6" name="Content Placeholder 5"/>
          <p:cNvSpPr>
            <a:spLocks noGrp="1"/>
          </p:cNvSpPr>
          <p:nvPr>
            <p:ph sz="half" idx="10"/>
          </p:nvPr>
        </p:nvSpPr>
        <p:spPr>
          <a:xfrm>
            <a:off x="628649" y="2200707"/>
            <a:ext cx="2287167" cy="4464260"/>
          </a:xfrm>
        </p:spPr>
        <p:txBody>
          <a:bodyPr>
            <a:normAutofit/>
          </a:bodyPr>
          <a:lstStyle/>
          <a:p>
            <a:r>
              <a:rPr lang="en-GB" sz="2000"/>
              <a:t>Backslash (\) is called an escape character.</a:t>
            </a:r>
          </a:p>
          <a:p>
            <a:r>
              <a:rPr lang="en-GB" sz="2000"/>
              <a:t>When a backslash appears in string of characters. Java combines the next character with the backslash to form an escape sequence.</a:t>
            </a:r>
          </a:p>
        </p:txBody>
      </p:sp>
      <p:sp>
        <p:nvSpPr>
          <p:cNvPr id="10" name="Slide Number Placeholder 9"/>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12</a:t>
            </a:fld>
            <a:endParaRPr lang="en-US"/>
          </a:p>
        </p:txBody>
      </p:sp>
      <p:pic>
        <p:nvPicPr>
          <p:cNvPr id="8" name="Content Placeholder 6"/>
          <p:cNvPicPr>
            <a:picLocks/>
          </p:cNvPicPr>
          <p:nvPr/>
        </p:nvPicPr>
        <p:blipFill>
          <a:blip r:embed="rId2"/>
          <a:stretch>
            <a:fillRect/>
          </a:stretch>
        </p:blipFill>
        <p:spPr bwMode="auto">
          <a:xfrm>
            <a:off x="3059832" y="1844824"/>
            <a:ext cx="5638800" cy="4019219"/>
          </a:xfrm>
          <a:prstGeom prst="rect">
            <a:avLst/>
          </a:prstGeom>
          <a:noFill/>
          <a:ln w="9525">
            <a:noFill/>
            <a:miter lim="800000"/>
            <a:headEnd/>
            <a:tailEnd/>
          </a:ln>
        </p:spPr>
      </p:pic>
    </p:spTree>
    <p:extLst>
      <p:ext uri="{BB962C8B-B14F-4D97-AF65-F5344CB8AC3E}">
        <p14:creationId xmlns:p14="http://schemas.microsoft.com/office/powerpoint/2010/main" val="258074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Arithmetic Operators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13</a:t>
            </a:fld>
            <a:endParaRPr lang="en-US"/>
          </a:p>
        </p:txBody>
      </p:sp>
      <p:pic>
        <p:nvPicPr>
          <p:cNvPr id="7" name="Picture 6">
            <a:extLst>
              <a:ext uri="{FF2B5EF4-FFF2-40B4-BE49-F238E27FC236}">
                <a16:creationId xmlns:a16="http://schemas.microsoft.com/office/drawing/2014/main" id="{91E5ADA4-9EFF-4FEF-9F19-5072CF5956F3}"/>
              </a:ext>
            </a:extLst>
          </p:cNvPr>
          <p:cNvPicPr>
            <a:picLocks noChangeAspect="1"/>
          </p:cNvPicPr>
          <p:nvPr/>
        </p:nvPicPr>
        <p:blipFill>
          <a:blip r:embed="rId2"/>
          <a:stretch>
            <a:fillRect/>
          </a:stretch>
        </p:blipFill>
        <p:spPr>
          <a:xfrm>
            <a:off x="1068489" y="2436975"/>
            <a:ext cx="7010400" cy="3895725"/>
          </a:xfrm>
          <a:prstGeom prst="rect">
            <a:avLst/>
          </a:prstGeom>
        </p:spPr>
      </p:pic>
    </p:spTree>
    <p:extLst>
      <p:ext uri="{BB962C8B-B14F-4D97-AF65-F5344CB8AC3E}">
        <p14:creationId xmlns:p14="http://schemas.microsoft.com/office/powerpoint/2010/main" val="268736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a:t>Precedence of Arithmetic Operators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14</a:t>
            </a:fld>
            <a:endParaRPr lang="en-US"/>
          </a:p>
        </p:txBody>
      </p:sp>
      <p:pic>
        <p:nvPicPr>
          <p:cNvPr id="7" name="Picture 6">
            <a:extLst>
              <a:ext uri="{FF2B5EF4-FFF2-40B4-BE49-F238E27FC236}">
                <a16:creationId xmlns:a16="http://schemas.microsoft.com/office/drawing/2014/main" id="{89211ABA-6B7F-4AA7-82E2-662E7288FD1A}"/>
              </a:ext>
            </a:extLst>
          </p:cNvPr>
          <p:cNvPicPr>
            <a:picLocks noChangeAspect="1"/>
          </p:cNvPicPr>
          <p:nvPr/>
        </p:nvPicPr>
        <p:blipFill>
          <a:blip r:embed="rId2"/>
          <a:stretch>
            <a:fillRect/>
          </a:stretch>
        </p:blipFill>
        <p:spPr>
          <a:xfrm>
            <a:off x="900112" y="2343150"/>
            <a:ext cx="7343775" cy="2171700"/>
          </a:xfrm>
          <a:prstGeom prst="rect">
            <a:avLst/>
          </a:prstGeom>
        </p:spPr>
      </p:pic>
    </p:spTree>
    <p:extLst>
      <p:ext uri="{BB962C8B-B14F-4D97-AF65-F5344CB8AC3E}">
        <p14:creationId xmlns:p14="http://schemas.microsoft.com/office/powerpoint/2010/main" val="219323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a:t>Precedence of Arithmetic Operators (</a:t>
            </a:r>
            <a:r>
              <a:rPr lang="en-GB" sz="2800" err="1"/>
              <a:t>Contd</a:t>
            </a:r>
            <a:r>
              <a:rPr lang="en-GB" sz="2800"/>
              <a:t>)</a:t>
            </a:r>
          </a:p>
        </p:txBody>
      </p:sp>
      <p:pic>
        <p:nvPicPr>
          <p:cNvPr id="8194" name="Picture 2"/>
          <p:cNvPicPr>
            <a:picLocks noGrp="1" noChangeAspect="1" noChangeArrowheads="1"/>
          </p:cNvPicPr>
          <p:nvPr>
            <p:ph sz="half" idx="10"/>
          </p:nvPr>
        </p:nvPicPr>
        <p:blipFill>
          <a:blip r:embed="rId2"/>
          <a:stretch>
            <a:fillRect/>
          </a:stretch>
        </p:blipFill>
        <p:spPr bwMode="auto">
          <a:xfrm>
            <a:off x="2447328" y="2242470"/>
            <a:ext cx="5267325" cy="1171575"/>
          </a:xfrm>
          <a:prstGeom prst="rect">
            <a:avLst/>
          </a:prstGeom>
          <a:noFill/>
          <a:ln w="9525">
            <a:noFill/>
            <a:miter lim="800000"/>
            <a:headEnd/>
            <a:tailEnd/>
          </a:ln>
          <a:effectLst/>
        </p:spPr>
      </p:pic>
      <p:sp>
        <p:nvSpPr>
          <p:cNvPr id="7" name="Slide Number Placeholder 6"/>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15</a:t>
            </a:fld>
            <a:endParaRPr lang="en-US"/>
          </a:p>
        </p:txBody>
      </p:sp>
      <p:pic>
        <p:nvPicPr>
          <p:cNvPr id="8195" name="Picture 3"/>
          <p:cNvPicPr>
            <a:picLocks noChangeAspect="1" noChangeArrowheads="1"/>
          </p:cNvPicPr>
          <p:nvPr/>
        </p:nvPicPr>
        <p:blipFill>
          <a:blip r:embed="rId3"/>
          <a:srcRect/>
          <a:stretch>
            <a:fillRect/>
          </a:stretch>
        </p:blipFill>
        <p:spPr bwMode="auto">
          <a:xfrm>
            <a:off x="3427018" y="4437112"/>
            <a:ext cx="3971925" cy="8953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3652241" y="3954520"/>
            <a:ext cx="1428750" cy="333375"/>
          </a:xfrm>
          <a:prstGeom prst="rect">
            <a:avLst/>
          </a:prstGeom>
          <a:noFill/>
          <a:ln w="9525">
            <a:noFill/>
            <a:miter lim="800000"/>
            <a:headEnd/>
            <a:tailEnd/>
          </a:ln>
          <a:effectLst/>
        </p:spPr>
      </p:pic>
    </p:spTree>
    <p:extLst>
      <p:ext uri="{BB962C8B-B14F-4D97-AF65-F5344CB8AC3E}">
        <p14:creationId xmlns:p14="http://schemas.microsoft.com/office/powerpoint/2010/main" val="260359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Equality and Relational Operators</a:t>
            </a:r>
          </a:p>
        </p:txBody>
      </p:sp>
      <p:pic>
        <p:nvPicPr>
          <p:cNvPr id="9218" name="Picture 2"/>
          <p:cNvPicPr>
            <a:picLocks noGrp="1" noChangeAspect="1" noChangeArrowheads="1"/>
          </p:cNvPicPr>
          <p:nvPr>
            <p:ph sz="half" idx="10"/>
          </p:nvPr>
        </p:nvPicPr>
        <p:blipFill>
          <a:blip r:embed="rId2"/>
          <a:stretch>
            <a:fillRect/>
          </a:stretch>
        </p:blipFill>
        <p:spPr bwMode="auto">
          <a:xfrm>
            <a:off x="1115616" y="2705100"/>
            <a:ext cx="6624736" cy="1732012"/>
          </a:xfrm>
          <a:prstGeom prst="rect">
            <a:avLst/>
          </a:prstGeom>
          <a:noFill/>
          <a:ln w="9525">
            <a:noFill/>
            <a:miter lim="800000"/>
            <a:headEnd/>
            <a:tailEnd/>
          </a:ln>
          <a:effectLst/>
        </p:spPr>
      </p:pic>
      <p:sp>
        <p:nvSpPr>
          <p:cNvPr id="6" name="Slide Number Placeholder 5"/>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16</a:t>
            </a:fld>
            <a:endParaRPr lang="en-US"/>
          </a:p>
        </p:txBody>
      </p:sp>
      <p:pic>
        <p:nvPicPr>
          <p:cNvPr id="4" name="Picture 3">
            <a:extLst>
              <a:ext uri="{FF2B5EF4-FFF2-40B4-BE49-F238E27FC236}">
                <a16:creationId xmlns:a16="http://schemas.microsoft.com/office/drawing/2014/main" id="{766464A4-F3F6-4B9C-A354-AA45D40CE7C0}"/>
              </a:ext>
            </a:extLst>
          </p:cNvPr>
          <p:cNvPicPr>
            <a:picLocks noChangeAspect="1"/>
          </p:cNvPicPr>
          <p:nvPr/>
        </p:nvPicPr>
        <p:blipFill>
          <a:blip r:embed="rId3"/>
          <a:stretch>
            <a:fillRect/>
          </a:stretch>
        </p:blipFill>
        <p:spPr>
          <a:xfrm>
            <a:off x="1115616" y="4382920"/>
            <a:ext cx="6743700" cy="1952625"/>
          </a:xfrm>
          <a:prstGeom prst="rect">
            <a:avLst/>
          </a:prstGeom>
        </p:spPr>
      </p:pic>
    </p:spTree>
    <p:extLst>
      <p:ext uri="{BB962C8B-B14F-4D97-AF65-F5344CB8AC3E}">
        <p14:creationId xmlns:p14="http://schemas.microsoft.com/office/powerpoint/2010/main" val="134936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Basic Addition Program</a:t>
            </a:r>
          </a:p>
        </p:txBody>
      </p:sp>
      <p:sp>
        <p:nvSpPr>
          <p:cNvPr id="3" name="Content Placeholder 2"/>
          <p:cNvSpPr>
            <a:spLocks noGrp="1"/>
          </p:cNvSpPr>
          <p:nvPr>
            <p:ph sz="half" idx="10"/>
          </p:nvPr>
        </p:nvSpPr>
        <p:spPr/>
        <p:txBody>
          <a:bodyPr>
            <a:normAutofit fontScale="85000" lnSpcReduction="20000"/>
          </a:bodyPr>
          <a:lstStyle/>
          <a:p>
            <a:pPr>
              <a:buNone/>
            </a:pPr>
            <a:r>
              <a:rPr lang="en-GB" b="1"/>
              <a:t>import</a:t>
            </a:r>
            <a:r>
              <a:rPr lang="en-GB"/>
              <a:t> </a:t>
            </a:r>
            <a:r>
              <a:rPr lang="en-GB" err="1"/>
              <a:t>java.util.Scanner</a:t>
            </a:r>
            <a:r>
              <a:rPr lang="en-GB"/>
              <a:t> ; </a:t>
            </a:r>
          </a:p>
          <a:p>
            <a:pPr>
              <a:buNone/>
            </a:pPr>
            <a:r>
              <a:rPr lang="en-GB" b="1"/>
              <a:t>public</a:t>
            </a:r>
            <a:r>
              <a:rPr lang="en-GB"/>
              <a:t> </a:t>
            </a:r>
            <a:r>
              <a:rPr lang="en-GB" b="1"/>
              <a:t>class</a:t>
            </a:r>
            <a:r>
              <a:rPr lang="en-GB"/>
              <a:t> Addition</a:t>
            </a:r>
          </a:p>
          <a:p>
            <a:pPr>
              <a:buNone/>
            </a:pPr>
            <a:r>
              <a:rPr lang="en-GB"/>
              <a:t>{ </a:t>
            </a:r>
          </a:p>
          <a:p>
            <a:pPr>
              <a:buNone/>
            </a:pPr>
            <a:r>
              <a:rPr lang="en-GB"/>
              <a:t>	</a:t>
            </a:r>
            <a:r>
              <a:rPr lang="en-GB" b="1"/>
              <a:t>public</a:t>
            </a:r>
            <a:r>
              <a:rPr lang="en-GB"/>
              <a:t> </a:t>
            </a:r>
            <a:r>
              <a:rPr lang="en-GB" b="1"/>
              <a:t>static</a:t>
            </a:r>
            <a:r>
              <a:rPr lang="en-GB"/>
              <a:t> </a:t>
            </a:r>
            <a:r>
              <a:rPr lang="en-GB" b="1"/>
              <a:t>void</a:t>
            </a:r>
            <a:r>
              <a:rPr lang="en-GB"/>
              <a:t> main (String[] </a:t>
            </a:r>
            <a:r>
              <a:rPr lang="en-GB" err="1"/>
              <a:t>args</a:t>
            </a:r>
            <a:r>
              <a:rPr lang="en-GB"/>
              <a:t>)</a:t>
            </a:r>
          </a:p>
          <a:p>
            <a:pPr>
              <a:buNone/>
            </a:pPr>
            <a:r>
              <a:rPr lang="en-GB"/>
              <a:t>	{ </a:t>
            </a:r>
          </a:p>
          <a:p>
            <a:pPr>
              <a:buNone/>
            </a:pPr>
            <a:r>
              <a:rPr lang="en-GB"/>
              <a:t>		Scanner input = new Scanner (</a:t>
            </a:r>
            <a:r>
              <a:rPr lang="en-GB" err="1"/>
              <a:t>System.</a:t>
            </a:r>
            <a:r>
              <a:rPr lang="en-GB" i="1" err="1"/>
              <a:t>in</a:t>
            </a:r>
            <a:r>
              <a:rPr lang="en-GB"/>
              <a:t>); </a:t>
            </a:r>
          </a:p>
          <a:p>
            <a:pPr>
              <a:buNone/>
            </a:pPr>
            <a:r>
              <a:rPr lang="en-GB"/>
              <a:t>		</a:t>
            </a:r>
            <a:r>
              <a:rPr lang="en-GB" err="1"/>
              <a:t>int</a:t>
            </a:r>
            <a:r>
              <a:rPr lang="en-GB"/>
              <a:t> num1, num2, sum; </a:t>
            </a:r>
          </a:p>
          <a:p>
            <a:pPr>
              <a:buNone/>
            </a:pPr>
            <a:r>
              <a:rPr lang="en-GB"/>
              <a:t>		</a:t>
            </a:r>
            <a:r>
              <a:rPr lang="en-GB" err="1"/>
              <a:t>System.</a:t>
            </a:r>
            <a:r>
              <a:rPr lang="en-GB" i="1" err="1"/>
              <a:t>out</a:t>
            </a:r>
            <a:r>
              <a:rPr lang="en-GB" err="1"/>
              <a:t>.println</a:t>
            </a:r>
            <a:r>
              <a:rPr lang="en-GB"/>
              <a:t> (“Enter first number:"); </a:t>
            </a:r>
          </a:p>
          <a:p>
            <a:pPr>
              <a:buNone/>
            </a:pPr>
            <a:r>
              <a:rPr lang="en-GB"/>
              <a:t>		num1 = </a:t>
            </a:r>
            <a:r>
              <a:rPr lang="en-GB" err="1"/>
              <a:t>input.nextInt</a:t>
            </a:r>
            <a:r>
              <a:rPr lang="en-GB"/>
              <a:t>(); </a:t>
            </a:r>
          </a:p>
          <a:p>
            <a:pPr>
              <a:buNone/>
            </a:pPr>
            <a:r>
              <a:rPr lang="en-GB"/>
              <a:t>		</a:t>
            </a:r>
            <a:r>
              <a:rPr lang="en-GB" err="1"/>
              <a:t>System.</a:t>
            </a:r>
            <a:r>
              <a:rPr lang="en-GB" i="1" err="1"/>
              <a:t>out</a:t>
            </a:r>
            <a:r>
              <a:rPr lang="en-GB" err="1"/>
              <a:t>.println</a:t>
            </a:r>
            <a:r>
              <a:rPr lang="en-GB"/>
              <a:t> (“Enter second number:");</a:t>
            </a:r>
          </a:p>
          <a:p>
            <a:pPr>
              <a:buNone/>
            </a:pPr>
            <a:r>
              <a:rPr lang="en-GB"/>
              <a:t>		num2 = </a:t>
            </a:r>
            <a:r>
              <a:rPr lang="en-GB" err="1"/>
              <a:t>input.nextInt</a:t>
            </a:r>
            <a:r>
              <a:rPr lang="en-GB"/>
              <a:t>(); </a:t>
            </a:r>
          </a:p>
          <a:p>
            <a:pPr>
              <a:buNone/>
            </a:pPr>
            <a:r>
              <a:rPr lang="en-GB"/>
              <a:t>		sum = num1 + num2 ; </a:t>
            </a:r>
          </a:p>
          <a:p>
            <a:pPr>
              <a:buNone/>
            </a:pPr>
            <a:r>
              <a:rPr lang="en-GB"/>
              <a:t>		</a:t>
            </a:r>
            <a:r>
              <a:rPr lang="en-GB" err="1"/>
              <a:t>System.</a:t>
            </a:r>
            <a:r>
              <a:rPr lang="en-GB" i="1" err="1"/>
              <a:t>out</a:t>
            </a:r>
            <a:r>
              <a:rPr lang="en-GB" err="1"/>
              <a:t>.printf</a:t>
            </a:r>
            <a:r>
              <a:rPr lang="en-GB"/>
              <a:t> ("sum = %d\n", sum); </a:t>
            </a:r>
          </a:p>
          <a:p>
            <a:pPr>
              <a:buNone/>
            </a:pPr>
            <a:r>
              <a:rPr lang="en-GB"/>
              <a:t>	} </a:t>
            </a:r>
          </a:p>
          <a:p>
            <a:pPr>
              <a:buNone/>
            </a:pPr>
            <a:r>
              <a:rPr lang="en-GB"/>
              <a:t>}	</a:t>
            </a:r>
          </a:p>
          <a:p>
            <a:endParaRPr lang="en-GB"/>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Print statements</a:t>
            </a:r>
          </a:p>
        </p:txBody>
      </p:sp>
      <p:sp>
        <p:nvSpPr>
          <p:cNvPr id="3" name="Content Placeholder 2"/>
          <p:cNvSpPr>
            <a:spLocks noGrp="1"/>
          </p:cNvSpPr>
          <p:nvPr>
            <p:ph sz="half" idx="10"/>
          </p:nvPr>
        </p:nvSpPr>
        <p:spPr/>
        <p:txBody>
          <a:bodyPr>
            <a:normAutofit/>
          </a:bodyPr>
          <a:lstStyle/>
          <a:p>
            <a:r>
              <a:rPr lang="en-GB" sz="2000"/>
              <a:t>There are three kinds of </a:t>
            </a:r>
            <a:r>
              <a:rPr lang="en-GB" sz="2000" b="1"/>
              <a:t>print statements:</a:t>
            </a:r>
            <a:endParaRPr lang="en-GB" sz="2000"/>
          </a:p>
          <a:p>
            <a:r>
              <a:rPr lang="en-GB" sz="2000" err="1"/>
              <a:t>System.out.print</a:t>
            </a:r>
            <a:r>
              <a:rPr lang="en-GB" sz="2000"/>
              <a:t>(</a:t>
            </a:r>
            <a:r>
              <a:rPr lang="en-GB" sz="2000" i="1"/>
              <a:t>argument</a:t>
            </a:r>
            <a:r>
              <a:rPr lang="en-GB" sz="2000"/>
              <a:t>) just prints out its argument, and</a:t>
            </a:r>
          </a:p>
          <a:p>
            <a:r>
              <a:rPr lang="en-GB" sz="2000" err="1"/>
              <a:t>System.out.println</a:t>
            </a:r>
            <a:r>
              <a:rPr lang="en-GB" sz="2000"/>
              <a:t>(</a:t>
            </a:r>
            <a:r>
              <a:rPr lang="en-GB" sz="2000" i="1"/>
              <a:t>argument</a:t>
            </a:r>
            <a:r>
              <a:rPr lang="en-GB" sz="2000"/>
              <a:t>) prints out its argument and ends the line. </a:t>
            </a:r>
          </a:p>
          <a:p>
            <a:r>
              <a:rPr lang="en-GB" sz="2000"/>
              <a:t>A third kind, </a:t>
            </a:r>
            <a:r>
              <a:rPr lang="en-GB" sz="2000" err="1"/>
              <a:t>System.out.</a:t>
            </a:r>
            <a:r>
              <a:rPr lang="en-GB" sz="2000" err="1">
                <a:hlinkClick r:id="rId2"/>
              </a:rPr>
              <a:t>printf</a:t>
            </a:r>
            <a:r>
              <a:rPr lang="en-GB" sz="2000"/>
              <a:t>(</a:t>
            </a:r>
            <a:r>
              <a:rPr lang="en-GB" sz="2000" i="1"/>
              <a:t>format</a:t>
            </a:r>
            <a:r>
              <a:rPr lang="en-GB" sz="2000"/>
              <a:t>, </a:t>
            </a:r>
            <a:r>
              <a:rPr lang="en-GB" sz="2000" i="1"/>
              <a:t>arguments</a:t>
            </a:r>
            <a:r>
              <a:rPr lang="en-GB" sz="2000"/>
              <a:t>), gives more control over how things are printed.</a:t>
            </a:r>
          </a:p>
          <a:p>
            <a:endParaRPr lang="en-GB" sz="2000"/>
          </a:p>
        </p:txBody>
      </p:sp>
      <p:sp>
        <p:nvSpPr>
          <p:cNvPr id="4" name="Slide Number Placeholder 3">
            <a:extLst>
              <a:ext uri="{FF2B5EF4-FFF2-40B4-BE49-F238E27FC236}">
                <a16:creationId xmlns:a16="http://schemas.microsoft.com/office/drawing/2014/main" id="{07FD3170-EFD4-4B24-89C7-237D75F7BE68}"/>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18</a:t>
            </a:fld>
            <a:endParaRPr lang="en-GB"/>
          </a:p>
        </p:txBody>
      </p:sp>
      <p:pic>
        <p:nvPicPr>
          <p:cNvPr id="1028" name="Picture 4"/>
          <p:cNvPicPr>
            <a:picLocks noChangeAspect="1" noChangeArrowheads="1"/>
          </p:cNvPicPr>
          <p:nvPr/>
        </p:nvPicPr>
        <p:blipFill>
          <a:blip r:embed="rId3"/>
          <a:srcRect/>
          <a:stretch>
            <a:fillRect/>
          </a:stretch>
        </p:blipFill>
        <p:spPr bwMode="auto">
          <a:xfrm>
            <a:off x="2915816" y="4099849"/>
            <a:ext cx="4200525" cy="260985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Print statements (</a:t>
            </a:r>
            <a:r>
              <a:rPr lang="en-GB" err="1"/>
              <a:t>contd</a:t>
            </a:r>
            <a:r>
              <a:rPr lang="en-GB"/>
              <a:t>)</a:t>
            </a:r>
          </a:p>
        </p:txBody>
      </p:sp>
      <p:pic>
        <p:nvPicPr>
          <p:cNvPr id="2050" name="Picture 2"/>
          <p:cNvPicPr>
            <a:picLocks noGrp="1" noChangeAspect="1" noChangeArrowheads="1"/>
          </p:cNvPicPr>
          <p:nvPr>
            <p:ph sz="half" idx="10"/>
          </p:nvPr>
        </p:nvPicPr>
        <p:blipFill>
          <a:blip r:embed="rId2"/>
          <a:stretch>
            <a:fillRect/>
          </a:stretch>
        </p:blipFill>
        <p:spPr bwMode="auto">
          <a:xfrm>
            <a:off x="1395412" y="3511550"/>
            <a:ext cx="6981825" cy="2228850"/>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5C8AEF5C-1003-49B6-804E-05E7864D7F8E}"/>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91B-65FE-4E9D-BD9B-88B0A0F31DD6}"/>
              </a:ext>
            </a:extLst>
          </p:cNvPr>
          <p:cNvSpPr>
            <a:spLocks noGrp="1"/>
          </p:cNvSpPr>
          <p:nvPr>
            <p:ph type="title"/>
          </p:nvPr>
        </p:nvSpPr>
        <p:spPr/>
        <p:txBody>
          <a:bodyPr/>
          <a:lstStyle/>
          <a:p>
            <a:r>
              <a:rPr lang="en-US"/>
              <a:t>Introductions</a:t>
            </a:r>
            <a:br>
              <a:rPr lang="en-US"/>
            </a:br>
            <a:r>
              <a:rPr lang="en-US"/>
              <a:t>Getting to know you</a:t>
            </a:r>
            <a:endParaRPr lang="en-CA" err="1"/>
          </a:p>
        </p:txBody>
      </p:sp>
      <p:sp>
        <p:nvSpPr>
          <p:cNvPr id="3" name="Content Placeholder 2">
            <a:extLst>
              <a:ext uri="{FF2B5EF4-FFF2-40B4-BE49-F238E27FC236}">
                <a16:creationId xmlns:a16="http://schemas.microsoft.com/office/drawing/2014/main" id="{D9D06983-B106-47A2-892F-BB8E7685419A}"/>
              </a:ext>
            </a:extLst>
          </p:cNvPr>
          <p:cNvSpPr>
            <a:spLocks noGrp="1"/>
          </p:cNvSpPr>
          <p:nvPr>
            <p:ph sz="half" idx="10"/>
          </p:nvPr>
        </p:nvSpPr>
        <p:spPr>
          <a:xfrm>
            <a:off x="179512" y="2420888"/>
            <a:ext cx="8784976" cy="4437112"/>
          </a:xfrm>
        </p:spPr>
        <p:txBody>
          <a:bodyPr lIns="68580" tIns="34290" rIns="68580" bIns="34290" anchor="t"/>
          <a:lstStyle/>
          <a:p>
            <a:pPr marL="0" indent="0">
              <a:buNone/>
            </a:pPr>
            <a:r>
              <a:rPr lang="en-US">
                <a:latin typeface="Calibri"/>
                <a:cs typeface="Calibri"/>
              </a:rPr>
              <a:t>Say hello to everyone and introduce your self to me</a:t>
            </a:r>
          </a:p>
          <a:p>
            <a:r>
              <a:rPr lang="en-US">
                <a:latin typeface="Calibri"/>
                <a:cs typeface="Calibri"/>
              </a:rPr>
              <a:t>how much you hate or love programming </a:t>
            </a:r>
            <a:r>
              <a:rPr lang="en-US">
                <a:latin typeface="Calibri"/>
                <a:cs typeface="Calibri"/>
                <a:sym typeface="Wingdings" panose="05000000000000000000" pitchFamily="2" charset="2"/>
              </a:rPr>
              <a:t></a:t>
            </a:r>
            <a:endParaRPr lang="en-US">
              <a:latin typeface="Calibri"/>
              <a:cs typeface="Calibri"/>
            </a:endParaRPr>
          </a:p>
          <a:p>
            <a:r>
              <a:rPr lang="en-US">
                <a:latin typeface="Calibri"/>
                <a:cs typeface="Calibri"/>
              </a:rPr>
              <a:t>what you have enjoyed the most about programming courses so far</a:t>
            </a:r>
          </a:p>
          <a:p>
            <a:r>
              <a:rPr lang="en-US">
                <a:latin typeface="Calibri"/>
                <a:cs typeface="Calibri"/>
              </a:rPr>
              <a:t>what you are looking forward to learn in this course</a:t>
            </a:r>
          </a:p>
          <a:p>
            <a:endParaRPr lang="en-US">
              <a:latin typeface="Calibri"/>
              <a:cs typeface="Calibri"/>
            </a:endParaRPr>
          </a:p>
          <a:p>
            <a:pPr marL="0" indent="0" algn="ctr">
              <a:buNone/>
            </a:pPr>
            <a:endParaRPr lang="en-US"/>
          </a:p>
          <a:p>
            <a:pPr marL="0" indent="0" algn="ctr">
              <a:buNone/>
            </a:pPr>
            <a:r>
              <a:rPr lang="en-US" b="1"/>
              <a:t>About me</a:t>
            </a:r>
          </a:p>
          <a:p>
            <a:pPr marL="0" indent="0" algn="ctr">
              <a:buNone/>
            </a:pPr>
            <a:r>
              <a:rPr lang="en-US"/>
              <a:t>Teaching is all I have done so far in my life :)</a:t>
            </a:r>
            <a:endParaRPr lang="en-CA"/>
          </a:p>
          <a:p>
            <a:endParaRPr lang="en-CA">
              <a:latin typeface="Calibri"/>
              <a:cs typeface="Calibri"/>
            </a:endParaRPr>
          </a:p>
        </p:txBody>
      </p:sp>
    </p:spTree>
    <p:extLst>
      <p:ext uri="{BB962C8B-B14F-4D97-AF65-F5344CB8AC3E}">
        <p14:creationId xmlns:p14="http://schemas.microsoft.com/office/powerpoint/2010/main" val="387072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Print statements (</a:t>
            </a:r>
            <a:r>
              <a:rPr lang="en-GB" err="1"/>
              <a:t>contd</a:t>
            </a:r>
            <a:r>
              <a:rPr lang="en-GB"/>
              <a:t>)</a:t>
            </a:r>
          </a:p>
        </p:txBody>
      </p:sp>
      <p:sp>
        <p:nvSpPr>
          <p:cNvPr id="3" name="Content Placeholder 2"/>
          <p:cNvSpPr>
            <a:spLocks noGrp="1"/>
          </p:cNvSpPr>
          <p:nvPr>
            <p:ph sz="half" idx="10"/>
          </p:nvPr>
        </p:nvSpPr>
        <p:spPr/>
        <p:txBody>
          <a:bodyPr>
            <a:normAutofit/>
          </a:bodyPr>
          <a:lstStyle/>
          <a:p>
            <a:r>
              <a:rPr lang="en-GB" sz="2000"/>
              <a:t>Numerical values are formatted according to format </a:t>
            </a:r>
            <a:r>
              <a:rPr lang="en-GB" sz="2000" err="1"/>
              <a:t>specifiers</a:t>
            </a:r>
            <a:r>
              <a:rPr lang="en-GB" sz="2000"/>
              <a:t> like those for the </a:t>
            </a:r>
            <a:r>
              <a:rPr lang="en-GB" sz="2000" err="1"/>
              <a:t>printf</a:t>
            </a:r>
            <a:r>
              <a:rPr lang="en-GB" sz="2000"/>
              <a:t>() function in C.</a:t>
            </a:r>
          </a:p>
          <a:p>
            <a:r>
              <a:rPr lang="en-GB" sz="2000"/>
              <a:t>Format </a:t>
            </a:r>
            <a:r>
              <a:rPr lang="en-GB" sz="2000" err="1"/>
              <a:t>Specifiers</a:t>
            </a:r>
            <a:r>
              <a:rPr lang="en-GB" sz="2000"/>
              <a:t>: %b </a:t>
            </a:r>
            <a:r>
              <a:rPr lang="en-GB" sz="2000" err="1"/>
              <a:t>boolean</a:t>
            </a:r>
            <a:r>
              <a:rPr lang="en-GB" sz="2000"/>
              <a:t>,  %c character,  %d integer %f floating point</a:t>
            </a:r>
          </a:p>
          <a:p>
            <a:pPr>
              <a:buNone/>
            </a:pPr>
            <a:r>
              <a:rPr lang="en-GB" sz="2000"/>
              <a:t>                                         %s string, %n a new line </a:t>
            </a:r>
          </a:p>
          <a:p>
            <a:pPr>
              <a:buNone/>
            </a:pPr>
            <a:r>
              <a:rPr lang="en-GB" sz="2000" b="1"/>
              <a:t>Example: </a:t>
            </a:r>
          </a:p>
          <a:p>
            <a:pPr>
              <a:buNone/>
            </a:pPr>
            <a:r>
              <a:rPr lang="en-GB" sz="2000"/>
              <a:t>double pi = </a:t>
            </a:r>
            <a:r>
              <a:rPr lang="en-GB" sz="2000" err="1"/>
              <a:t>Math.</a:t>
            </a:r>
            <a:r>
              <a:rPr lang="en-GB" sz="2000" i="1" err="1"/>
              <a:t>PI</a:t>
            </a:r>
            <a:r>
              <a:rPr lang="en-GB" sz="2000" i="1"/>
              <a:t>;</a:t>
            </a:r>
          </a:p>
          <a:p>
            <a:pPr>
              <a:buNone/>
            </a:pPr>
            <a:r>
              <a:rPr lang="en-GB" sz="2000" err="1"/>
              <a:t>System.</a:t>
            </a:r>
            <a:r>
              <a:rPr lang="en-GB" sz="2000" i="1" err="1"/>
              <a:t>out.printf</a:t>
            </a:r>
            <a:r>
              <a:rPr lang="en-GB" sz="2000" i="1"/>
              <a:t> ("pi = %5.3f", pi);</a:t>
            </a:r>
          </a:p>
          <a:p>
            <a:pPr>
              <a:buNone/>
            </a:pPr>
            <a:r>
              <a:rPr lang="en-GB" sz="2000" err="1"/>
              <a:t>System.</a:t>
            </a:r>
            <a:r>
              <a:rPr lang="en-GB" sz="2000" i="1" err="1"/>
              <a:t>out.println</a:t>
            </a:r>
            <a:r>
              <a:rPr lang="en-GB" sz="2000" i="1"/>
              <a:t>();</a:t>
            </a:r>
          </a:p>
          <a:p>
            <a:pPr>
              <a:buNone/>
            </a:pPr>
            <a:r>
              <a:rPr lang="en-GB" sz="2000" err="1"/>
              <a:t>System.</a:t>
            </a:r>
            <a:r>
              <a:rPr lang="en-GB" sz="2000" i="1" err="1"/>
              <a:t>out.printf</a:t>
            </a:r>
            <a:r>
              <a:rPr lang="en-GB" sz="2000" i="1"/>
              <a:t> ("pi = %10.4f", pi);</a:t>
            </a:r>
          </a:p>
          <a:p>
            <a:pPr>
              <a:buNone/>
            </a:pPr>
            <a:r>
              <a:rPr lang="en-GB" sz="2000" b="1" i="1"/>
              <a:t>Output</a:t>
            </a:r>
          </a:p>
          <a:p>
            <a:endParaRPr lang="en-GB" sz="2000"/>
          </a:p>
        </p:txBody>
      </p:sp>
      <p:sp>
        <p:nvSpPr>
          <p:cNvPr id="4" name="Slide Number Placeholder 3">
            <a:extLst>
              <a:ext uri="{FF2B5EF4-FFF2-40B4-BE49-F238E27FC236}">
                <a16:creationId xmlns:a16="http://schemas.microsoft.com/office/drawing/2014/main" id="{2961FE27-6088-445B-850D-CE9755CDD8FE}"/>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20</a:t>
            </a:fld>
            <a:endParaRPr lang="en-GB"/>
          </a:p>
        </p:txBody>
      </p:sp>
      <p:pic>
        <p:nvPicPr>
          <p:cNvPr id="3075" name="Picture 3"/>
          <p:cNvPicPr>
            <a:picLocks noChangeAspect="1" noChangeArrowheads="1"/>
          </p:cNvPicPr>
          <p:nvPr/>
        </p:nvPicPr>
        <p:blipFill>
          <a:blip r:embed="rId2"/>
          <a:srcRect/>
          <a:stretch>
            <a:fillRect/>
          </a:stretch>
        </p:blipFill>
        <p:spPr bwMode="auto">
          <a:xfrm>
            <a:off x="4943450" y="3933056"/>
            <a:ext cx="3571900" cy="10883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2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altLang="en-US"/>
              <a:t>Syntax Examples (if)</a:t>
            </a:r>
          </a:p>
        </p:txBody>
      </p:sp>
      <p:sp>
        <p:nvSpPr>
          <p:cNvPr id="62467" name="Rectangle 3"/>
          <p:cNvSpPr>
            <a:spLocks noGrp="1" noChangeArrowheads="1"/>
          </p:cNvSpPr>
          <p:nvPr>
            <p:ph sz="half" idx="10"/>
          </p:nvPr>
        </p:nvSpPr>
        <p:spPr/>
        <p:txBody>
          <a:bodyPr>
            <a:normAutofit fontScale="92500" lnSpcReduction="10000"/>
          </a:bodyPr>
          <a:lstStyle/>
          <a:p>
            <a:pPr>
              <a:lnSpc>
                <a:spcPct val="90000"/>
              </a:lnSpc>
              <a:buFontTx/>
              <a:buNone/>
            </a:pPr>
            <a:r>
              <a:rPr lang="en-GB" altLang="en-US" sz="2000">
                <a:latin typeface="Courier New" panose="02070309020205020404" pitchFamily="49" charset="0"/>
              </a:rPr>
              <a:t>if (x == y)</a:t>
            </a:r>
          </a:p>
          <a:p>
            <a:pPr>
              <a:lnSpc>
                <a:spcPct val="90000"/>
              </a:lnSpc>
              <a:buFontTx/>
              <a:buNone/>
            </a:pPr>
            <a:r>
              <a:rPr lang="en-GB" altLang="en-US" sz="2000">
                <a:latin typeface="Courier New" panose="02070309020205020404" pitchFamily="49" charset="0"/>
              </a:rPr>
              <a:t>{</a:t>
            </a:r>
          </a:p>
          <a:p>
            <a:pPr>
              <a:lnSpc>
                <a:spcPct val="90000"/>
              </a:lnSpc>
              <a:buFontTx/>
              <a:buNone/>
            </a:pPr>
            <a:r>
              <a:rPr lang="en-GB" altLang="en-US" sz="2000">
                <a:latin typeface="Courier New" panose="02070309020205020404" pitchFamily="49" charset="0"/>
              </a:rPr>
              <a:t>   //executes if true</a:t>
            </a:r>
          </a:p>
          <a:p>
            <a:pPr>
              <a:lnSpc>
                <a:spcPct val="90000"/>
              </a:lnSpc>
              <a:buFontTx/>
              <a:buNone/>
            </a:pPr>
            <a:r>
              <a:rPr lang="en-GB" altLang="en-US" sz="2000">
                <a:latin typeface="Courier New" panose="02070309020205020404" pitchFamily="49" charset="0"/>
              </a:rPr>
              <a:t>}</a:t>
            </a:r>
          </a:p>
          <a:p>
            <a:pPr>
              <a:lnSpc>
                <a:spcPct val="90000"/>
              </a:lnSpc>
              <a:buFontTx/>
              <a:buNone/>
            </a:pPr>
            <a:endParaRPr lang="en-GB" altLang="en-US" sz="2000">
              <a:latin typeface="Courier New" panose="02070309020205020404" pitchFamily="49" charset="0"/>
            </a:endParaRPr>
          </a:p>
          <a:p>
            <a:pPr>
              <a:lnSpc>
                <a:spcPct val="90000"/>
              </a:lnSpc>
              <a:buFontTx/>
              <a:buNone/>
            </a:pPr>
            <a:r>
              <a:rPr lang="en-GB" altLang="en-US" sz="2000">
                <a:latin typeface="Courier New" panose="02070309020205020404" pitchFamily="49" charset="0"/>
              </a:rPr>
              <a:t>if (somethingIsTrue())</a:t>
            </a:r>
          </a:p>
          <a:p>
            <a:pPr>
              <a:lnSpc>
                <a:spcPct val="90000"/>
              </a:lnSpc>
              <a:buFontTx/>
              <a:buNone/>
            </a:pPr>
            <a:r>
              <a:rPr lang="en-GB" altLang="en-US" sz="2000">
                <a:latin typeface="Courier New" panose="02070309020205020404" pitchFamily="49" charset="0"/>
              </a:rPr>
              <a:t>{</a:t>
            </a:r>
          </a:p>
          <a:p>
            <a:pPr>
              <a:lnSpc>
                <a:spcPct val="90000"/>
              </a:lnSpc>
              <a:buFontTx/>
              <a:buNone/>
            </a:pPr>
            <a:r>
              <a:rPr lang="en-GB" altLang="en-US" sz="2000">
                <a:latin typeface="Courier New" panose="02070309020205020404" pitchFamily="49" charset="0"/>
              </a:rPr>
              <a:t>  doSomething();</a:t>
            </a:r>
          </a:p>
          <a:p>
            <a:pPr>
              <a:lnSpc>
                <a:spcPct val="90000"/>
              </a:lnSpc>
              <a:buFontTx/>
              <a:buNone/>
            </a:pPr>
            <a:r>
              <a:rPr lang="en-GB" altLang="en-US" sz="2000">
                <a:latin typeface="Courier New" panose="02070309020205020404" pitchFamily="49" charset="0"/>
              </a:rPr>
              <a:t>}</a:t>
            </a:r>
          </a:p>
          <a:p>
            <a:pPr>
              <a:lnSpc>
                <a:spcPct val="90000"/>
              </a:lnSpc>
              <a:buFontTx/>
              <a:buNone/>
            </a:pPr>
            <a:r>
              <a:rPr lang="en-GB" altLang="en-US" sz="2000">
                <a:latin typeface="Courier New" panose="02070309020205020404" pitchFamily="49" charset="0"/>
              </a:rPr>
              <a:t>else</a:t>
            </a:r>
          </a:p>
          <a:p>
            <a:pPr>
              <a:lnSpc>
                <a:spcPct val="90000"/>
              </a:lnSpc>
              <a:buFontTx/>
              <a:buNone/>
            </a:pPr>
            <a:r>
              <a:rPr lang="en-GB" altLang="en-US" sz="2000">
                <a:latin typeface="Courier New" panose="02070309020205020404" pitchFamily="49" charset="0"/>
              </a:rPr>
              <a:t>{</a:t>
            </a:r>
          </a:p>
          <a:p>
            <a:pPr>
              <a:lnSpc>
                <a:spcPct val="90000"/>
              </a:lnSpc>
              <a:buFontTx/>
              <a:buNone/>
            </a:pPr>
            <a:r>
              <a:rPr lang="en-GB" altLang="en-US" sz="2000">
                <a:latin typeface="Courier New" panose="02070309020205020404" pitchFamily="49" charset="0"/>
              </a:rPr>
              <a:t>  doSomethingElse();</a:t>
            </a:r>
          </a:p>
          <a:p>
            <a:pPr>
              <a:lnSpc>
                <a:spcPct val="90000"/>
              </a:lnSpc>
              <a:buFontTx/>
              <a:buNone/>
            </a:pPr>
            <a:r>
              <a:rPr lang="en-GB" altLang="en-US" sz="2000">
                <a:latin typeface="Courier New" panose="02070309020205020404" pitchFamily="49" charset="0"/>
              </a:rPr>
              <a:t>}</a:t>
            </a:r>
          </a:p>
        </p:txBody>
      </p:sp>
      <p:sp>
        <p:nvSpPr>
          <p:cNvPr id="2" name="Slide Number Placeholder 1">
            <a:extLst>
              <a:ext uri="{FF2B5EF4-FFF2-40B4-BE49-F238E27FC236}">
                <a16:creationId xmlns:a16="http://schemas.microsoft.com/office/drawing/2014/main" id="{DA4D756E-683A-46FD-AAB2-225424CAF6A8}"/>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21</a:t>
            </a:fld>
            <a:endParaRPr lang="en-GB"/>
          </a:p>
        </p:txBody>
      </p:sp>
    </p:spTree>
    <p:extLst>
      <p:ext uri="{BB962C8B-B14F-4D97-AF65-F5344CB8AC3E}">
        <p14:creationId xmlns:p14="http://schemas.microsoft.com/office/powerpoint/2010/main" val="296268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GB" altLang="en-US"/>
              <a:t>Example (for)</a:t>
            </a:r>
          </a:p>
        </p:txBody>
      </p:sp>
      <p:sp>
        <p:nvSpPr>
          <p:cNvPr id="63491" name="Rectangle 3"/>
          <p:cNvSpPr>
            <a:spLocks noGrp="1" noChangeArrowheads="1"/>
          </p:cNvSpPr>
          <p:nvPr>
            <p:ph sz="half" idx="10"/>
          </p:nvPr>
        </p:nvSpPr>
        <p:spPr/>
        <p:txBody>
          <a:bodyPr/>
          <a:lstStyle/>
          <a:p>
            <a:pPr>
              <a:buFontTx/>
              <a:buNone/>
            </a:pPr>
            <a:r>
              <a:rPr lang="en-GB" altLang="en-US" sz="2400">
                <a:latin typeface="Courier New" panose="02070309020205020404" pitchFamily="49" charset="0"/>
              </a:rPr>
              <a:t>int x=0;</a:t>
            </a:r>
          </a:p>
          <a:p>
            <a:pPr>
              <a:buFontTx/>
              <a:buNone/>
            </a:pPr>
            <a:r>
              <a:rPr lang="en-GB" altLang="en-US" sz="2400">
                <a:latin typeface="Courier New" panose="02070309020205020404" pitchFamily="49" charset="0"/>
              </a:rPr>
              <a:t>for (int i=1; i&lt;=10; i++)</a:t>
            </a:r>
          </a:p>
          <a:p>
            <a:pPr>
              <a:buFontTx/>
              <a:buNone/>
            </a:pPr>
            <a:r>
              <a:rPr lang="en-GB" altLang="en-US" sz="2400">
                <a:latin typeface="Courier New" panose="02070309020205020404" pitchFamily="49" charset="0"/>
              </a:rPr>
              <a:t>{</a:t>
            </a:r>
          </a:p>
          <a:p>
            <a:pPr>
              <a:buFontTx/>
              <a:buNone/>
            </a:pPr>
            <a:r>
              <a:rPr lang="en-GB" altLang="en-US" sz="2400">
                <a:latin typeface="Courier New" panose="02070309020205020404" pitchFamily="49" charset="0"/>
              </a:rPr>
              <a:t>  //code to repeat ten times</a:t>
            </a:r>
          </a:p>
          <a:p>
            <a:pPr>
              <a:buFontTx/>
              <a:buNone/>
            </a:pPr>
            <a:r>
              <a:rPr lang="en-GB" altLang="en-US" sz="2400">
                <a:latin typeface="Courier New" panose="02070309020205020404" pitchFamily="49" charset="0"/>
              </a:rPr>
              <a:t>  x = x + i; </a:t>
            </a:r>
          </a:p>
          <a:p>
            <a:pPr>
              <a:buFontTx/>
              <a:buNone/>
            </a:pPr>
            <a:r>
              <a:rPr lang="en-GB" altLang="en-US" sz="2400">
                <a:latin typeface="Courier New" panose="02070309020205020404" pitchFamily="49" charset="0"/>
              </a:rPr>
              <a:t>}</a:t>
            </a:r>
          </a:p>
          <a:p>
            <a:pPr>
              <a:buFontTx/>
              <a:buNone/>
            </a:pPr>
            <a:endParaRPr lang="en-GB" altLang="en-US" sz="2400">
              <a:latin typeface="Courier New" panose="02070309020205020404" pitchFamily="49" charset="0"/>
            </a:endParaRPr>
          </a:p>
          <a:p>
            <a:pPr>
              <a:buFontTx/>
              <a:buNone/>
            </a:pPr>
            <a:endParaRPr lang="en-GB" altLang="en-US"/>
          </a:p>
        </p:txBody>
      </p:sp>
      <p:sp>
        <p:nvSpPr>
          <p:cNvPr id="2" name="Slide Number Placeholder 1">
            <a:extLst>
              <a:ext uri="{FF2B5EF4-FFF2-40B4-BE49-F238E27FC236}">
                <a16:creationId xmlns:a16="http://schemas.microsoft.com/office/drawing/2014/main" id="{EA14ED2A-1A18-4D39-B8B9-35D9D531D39B}"/>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22</a:t>
            </a:fld>
            <a:endParaRPr lang="en-GB"/>
          </a:p>
        </p:txBody>
      </p:sp>
    </p:spTree>
    <p:extLst>
      <p:ext uri="{BB962C8B-B14F-4D97-AF65-F5344CB8AC3E}">
        <p14:creationId xmlns:p14="http://schemas.microsoft.com/office/powerpoint/2010/main" val="383852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p:txBody>
          <a:bodyPr/>
          <a:lstStyle/>
          <a:p>
            <a:r>
              <a:rPr lang="en-GB" altLang="en-US"/>
              <a:t>Example (while)</a:t>
            </a:r>
          </a:p>
        </p:txBody>
      </p:sp>
      <p:sp>
        <p:nvSpPr>
          <p:cNvPr id="64515" name="Rectangle 1027"/>
          <p:cNvSpPr>
            <a:spLocks noGrp="1" noChangeArrowheads="1"/>
          </p:cNvSpPr>
          <p:nvPr>
            <p:ph sz="half" idx="10"/>
          </p:nvPr>
        </p:nvSpPr>
        <p:spPr/>
        <p:txBody>
          <a:bodyPr/>
          <a:lstStyle/>
          <a:p>
            <a:pPr>
              <a:buFontTx/>
              <a:buNone/>
            </a:pPr>
            <a:r>
              <a:rPr lang="en-GB" altLang="en-US" sz="2000">
                <a:latin typeface="Courier New" panose="02070309020205020404" pitchFamily="49" charset="0"/>
              </a:rPr>
              <a:t>int x=0;</a:t>
            </a:r>
          </a:p>
          <a:p>
            <a:pPr>
              <a:buFontTx/>
              <a:buNone/>
            </a:pPr>
            <a:r>
              <a:rPr lang="en-GB" altLang="en-US" sz="2000">
                <a:latin typeface="Courier New" panose="02070309020205020404" pitchFamily="49" charset="0"/>
              </a:rPr>
              <a:t>while (x &lt; 10)</a:t>
            </a:r>
          </a:p>
          <a:p>
            <a:pPr>
              <a:buFontTx/>
              <a:buNone/>
            </a:pPr>
            <a:r>
              <a:rPr lang="en-GB" altLang="en-US" sz="2000">
                <a:latin typeface="Courier New" panose="02070309020205020404" pitchFamily="49" charset="0"/>
              </a:rPr>
              <a:t>{</a:t>
            </a:r>
          </a:p>
          <a:p>
            <a:pPr>
              <a:buFontTx/>
              <a:buNone/>
            </a:pPr>
            <a:r>
              <a:rPr lang="en-GB" altLang="en-US" sz="2000">
                <a:latin typeface="Courier New" panose="02070309020205020404" pitchFamily="49" charset="0"/>
              </a:rPr>
              <a:t>  doSomething();</a:t>
            </a:r>
          </a:p>
          <a:p>
            <a:pPr>
              <a:buFontTx/>
              <a:buNone/>
            </a:pPr>
            <a:r>
              <a:rPr lang="en-GB" altLang="en-US" sz="2000">
                <a:latin typeface="Courier New" panose="02070309020205020404" pitchFamily="49" charset="0"/>
              </a:rPr>
              <a:t>  x++; </a:t>
            </a:r>
          </a:p>
          <a:p>
            <a:pPr>
              <a:buFontTx/>
              <a:buNone/>
            </a:pPr>
            <a:r>
              <a:rPr lang="en-GB" altLang="en-US" sz="2000">
                <a:latin typeface="Courier New" panose="02070309020205020404" pitchFamily="49" charset="0"/>
              </a:rPr>
              <a:t>}</a:t>
            </a:r>
          </a:p>
          <a:p>
            <a:pPr>
              <a:buFontTx/>
              <a:buNone/>
            </a:pPr>
            <a:endParaRPr lang="en-GB" altLang="en-US" sz="2000">
              <a:latin typeface="Courier New" panose="02070309020205020404" pitchFamily="49" charset="0"/>
            </a:endParaRPr>
          </a:p>
          <a:p>
            <a:pPr>
              <a:buFontTx/>
              <a:buNone/>
            </a:pPr>
            <a:r>
              <a:rPr lang="en-GB" altLang="en-US" sz="2000">
                <a:latin typeface="Courier New" panose="02070309020205020404" pitchFamily="49" charset="0"/>
              </a:rPr>
              <a:t>//loop forever</a:t>
            </a:r>
          </a:p>
          <a:p>
            <a:pPr>
              <a:buFontTx/>
              <a:buNone/>
            </a:pPr>
            <a:r>
              <a:rPr lang="en-GB" altLang="en-US" sz="2000">
                <a:latin typeface="Courier New" panose="02070309020205020404" pitchFamily="49" charset="0"/>
              </a:rPr>
              <a:t>while (true)</a:t>
            </a:r>
          </a:p>
          <a:p>
            <a:pPr>
              <a:buFontTx/>
              <a:buNone/>
            </a:pPr>
            <a:r>
              <a:rPr lang="en-GB" altLang="en-US" sz="2000">
                <a:latin typeface="Courier New" panose="02070309020205020404" pitchFamily="49" charset="0"/>
              </a:rPr>
              <a:t>{</a:t>
            </a:r>
          </a:p>
          <a:p>
            <a:pPr>
              <a:buFontTx/>
              <a:buNone/>
            </a:pPr>
            <a:r>
              <a:rPr lang="en-GB" altLang="en-US" sz="2000">
                <a:latin typeface="Courier New" panose="02070309020205020404" pitchFamily="49" charset="0"/>
              </a:rPr>
              <a:t>}</a:t>
            </a:r>
          </a:p>
          <a:p>
            <a:pPr>
              <a:buFontTx/>
              <a:buNone/>
            </a:pPr>
            <a:endParaRPr lang="en-GB" altLang="en-US" sz="2800"/>
          </a:p>
        </p:txBody>
      </p:sp>
      <p:sp>
        <p:nvSpPr>
          <p:cNvPr id="2" name="Slide Number Placeholder 1">
            <a:extLst>
              <a:ext uri="{FF2B5EF4-FFF2-40B4-BE49-F238E27FC236}">
                <a16:creationId xmlns:a16="http://schemas.microsoft.com/office/drawing/2014/main" id="{A2AFE947-665C-4BEF-B972-446129194496}"/>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23</a:t>
            </a:fld>
            <a:endParaRPr lang="en-GB"/>
          </a:p>
        </p:txBody>
      </p:sp>
    </p:spTree>
    <p:extLst>
      <p:ext uri="{BB962C8B-B14F-4D97-AF65-F5344CB8AC3E}">
        <p14:creationId xmlns:p14="http://schemas.microsoft.com/office/powerpoint/2010/main" val="74564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15350" cy="1391602"/>
          </a:xfrm>
        </p:spPr>
        <p:txBody>
          <a:bodyPr>
            <a:normAutofit/>
          </a:bodyPr>
          <a:lstStyle/>
          <a:p>
            <a:pPr algn="ctr"/>
            <a:r>
              <a:rPr lang="en-GB"/>
              <a:t>Simple Program with Equality and Relational Operators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24</a:t>
            </a:fld>
            <a:endParaRPr lang="en-US"/>
          </a:p>
        </p:txBody>
      </p:sp>
      <p:pic>
        <p:nvPicPr>
          <p:cNvPr id="4" name="Picture 3">
            <a:extLst>
              <a:ext uri="{FF2B5EF4-FFF2-40B4-BE49-F238E27FC236}">
                <a16:creationId xmlns:a16="http://schemas.microsoft.com/office/drawing/2014/main" id="{965CA337-A1CE-4829-99D4-C74914F8E42C}"/>
              </a:ext>
            </a:extLst>
          </p:cNvPr>
          <p:cNvPicPr>
            <a:picLocks noChangeAspect="1"/>
          </p:cNvPicPr>
          <p:nvPr/>
        </p:nvPicPr>
        <p:blipFill>
          <a:blip r:embed="rId2"/>
          <a:stretch>
            <a:fillRect/>
          </a:stretch>
        </p:blipFill>
        <p:spPr>
          <a:xfrm>
            <a:off x="3620555" y="1016794"/>
            <a:ext cx="5476875" cy="5004494"/>
          </a:xfrm>
          <a:prstGeom prst="rect">
            <a:avLst/>
          </a:prstGeom>
        </p:spPr>
      </p:pic>
      <p:pic>
        <p:nvPicPr>
          <p:cNvPr id="10" name="Picture 9">
            <a:extLst>
              <a:ext uri="{FF2B5EF4-FFF2-40B4-BE49-F238E27FC236}">
                <a16:creationId xmlns:a16="http://schemas.microsoft.com/office/drawing/2014/main" id="{227F3A1F-DF66-452B-8A5F-894B98E6C00E}"/>
              </a:ext>
            </a:extLst>
          </p:cNvPr>
          <p:cNvPicPr>
            <a:picLocks noChangeAspect="1"/>
          </p:cNvPicPr>
          <p:nvPr/>
        </p:nvPicPr>
        <p:blipFill>
          <a:blip r:embed="rId3"/>
          <a:stretch>
            <a:fillRect/>
          </a:stretch>
        </p:blipFill>
        <p:spPr>
          <a:xfrm>
            <a:off x="35093" y="1016794"/>
            <a:ext cx="3867150" cy="5004494"/>
          </a:xfrm>
          <a:prstGeom prst="rect">
            <a:avLst/>
          </a:prstGeom>
          <a:effectLst>
            <a:softEdge rad="38100"/>
          </a:effectLst>
          <a:scene3d>
            <a:camera prst="orthographicFront"/>
            <a:lightRig rig="threePt" dir="t"/>
          </a:scene3d>
          <a:sp3d>
            <a:bevelB/>
          </a:sp3d>
        </p:spPr>
      </p:pic>
    </p:spTree>
    <p:extLst>
      <p:ext uri="{BB962C8B-B14F-4D97-AF65-F5344CB8AC3E}">
        <p14:creationId xmlns:p14="http://schemas.microsoft.com/office/powerpoint/2010/main" val="2690961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Output</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25</a:t>
            </a:fld>
            <a:endParaRPr lang="en-US"/>
          </a:p>
        </p:txBody>
      </p:sp>
      <p:pic>
        <p:nvPicPr>
          <p:cNvPr id="7" name="Picture 6">
            <a:extLst>
              <a:ext uri="{FF2B5EF4-FFF2-40B4-BE49-F238E27FC236}">
                <a16:creationId xmlns:a16="http://schemas.microsoft.com/office/drawing/2014/main" id="{DF6FEA34-CCB9-4B5D-A72B-D5216219FD55}"/>
              </a:ext>
            </a:extLst>
          </p:cNvPr>
          <p:cNvPicPr>
            <a:picLocks noChangeAspect="1"/>
          </p:cNvPicPr>
          <p:nvPr/>
        </p:nvPicPr>
        <p:blipFill>
          <a:blip r:embed="rId2"/>
          <a:stretch>
            <a:fillRect/>
          </a:stretch>
        </p:blipFill>
        <p:spPr>
          <a:xfrm>
            <a:off x="755576" y="2339198"/>
            <a:ext cx="6724650" cy="4019550"/>
          </a:xfrm>
          <a:prstGeom prst="rect">
            <a:avLst/>
          </a:prstGeom>
        </p:spPr>
      </p:pic>
    </p:spTree>
    <p:extLst>
      <p:ext uri="{BB962C8B-B14F-4D97-AF65-F5344CB8AC3E}">
        <p14:creationId xmlns:p14="http://schemas.microsoft.com/office/powerpoint/2010/main" val="62085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6A54-3B03-41F5-B3E7-5FC28EFBDF93}"/>
              </a:ext>
            </a:extLst>
          </p:cNvPr>
          <p:cNvSpPr>
            <a:spLocks noGrp="1"/>
          </p:cNvSpPr>
          <p:nvPr>
            <p:ph type="title"/>
          </p:nvPr>
        </p:nvSpPr>
        <p:spPr/>
        <p:txBody>
          <a:bodyPr/>
          <a:lstStyle/>
          <a:p>
            <a:r>
              <a:rPr lang="en-US"/>
              <a:t>Java Switch</a:t>
            </a:r>
            <a:endParaRPr lang="en-CA"/>
          </a:p>
        </p:txBody>
      </p:sp>
      <p:sp>
        <p:nvSpPr>
          <p:cNvPr id="4" name="Rectangle 2">
            <a:extLst>
              <a:ext uri="{FF2B5EF4-FFF2-40B4-BE49-F238E27FC236}">
                <a16:creationId xmlns:a16="http://schemas.microsoft.com/office/drawing/2014/main" id="{137236C4-801B-4607-B9AD-907F04C7D618}"/>
              </a:ext>
            </a:extLst>
          </p:cNvPr>
          <p:cNvSpPr>
            <a:spLocks noGrp="1" noChangeArrowheads="1"/>
          </p:cNvSpPr>
          <p:nvPr>
            <p:ph sz="half" idx="10"/>
          </p:nvPr>
        </p:nvSpPr>
        <p:spPr bwMode="auto">
          <a:xfrm>
            <a:off x="179512" y="1451296"/>
            <a:ext cx="3960440" cy="198249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77AA"/>
                </a:solidFill>
                <a:effectLst/>
                <a:latin typeface="Consolas" panose="020B0609020204030204" pitchFamily="49" charset="0"/>
              </a:rPr>
              <a:t>switch</a:t>
            </a: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1" u="none" strike="noStrike" cap="none" normalizeH="0" baseline="0">
                <a:ln>
                  <a:noFill/>
                </a:ln>
                <a:solidFill>
                  <a:srgbClr val="000000"/>
                </a:solidFill>
                <a:effectLst/>
                <a:latin typeface="Consolas" panose="020B0609020204030204" pitchFamily="49" charset="0"/>
              </a:rPr>
              <a:t>expression</a:t>
            </a: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77AA"/>
                </a:solidFill>
                <a:effectLst/>
                <a:latin typeface="Consolas" panose="020B0609020204030204" pitchFamily="49" charset="0"/>
              </a:rPr>
              <a:t>case</a:t>
            </a:r>
            <a:r>
              <a:rPr kumimoji="0" lang="en-US" altLang="en-US" sz="1800" b="0" i="0" u="none" strike="noStrike" cap="none" normalizeH="0" baseline="0">
                <a:ln>
                  <a:noFill/>
                </a:ln>
                <a:solidFill>
                  <a:srgbClr val="000000"/>
                </a:solidFill>
                <a:effectLst/>
                <a:latin typeface="Consolas" panose="020B0609020204030204" pitchFamily="49" charset="0"/>
              </a:rPr>
              <a:t> x</a:t>
            </a:r>
            <a:r>
              <a:rPr kumimoji="0" lang="en-US" altLang="en-US" sz="1800" b="0" i="0" u="none" strike="noStrike" cap="none" normalizeH="0" baseline="0">
                <a:ln>
                  <a:noFill/>
                </a:ln>
                <a:solidFill>
                  <a:srgbClr val="9A6E3A"/>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1" u="none" strike="noStrike" cap="none" normalizeH="0" baseline="0">
                <a:ln>
                  <a:noFill/>
                </a:ln>
                <a:solidFill>
                  <a:srgbClr val="708090"/>
                </a:solidFill>
                <a:effectLst/>
                <a:latin typeface="Consolas" panose="020B0609020204030204" pitchFamily="49" charset="0"/>
              </a:rPr>
              <a:t>// code block</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0" u="none" strike="noStrike" cap="none" normalizeH="0" baseline="0">
                <a:ln>
                  <a:noFill/>
                </a:ln>
                <a:solidFill>
                  <a:srgbClr val="0077AA"/>
                </a:solidFill>
                <a:effectLst/>
                <a:latin typeface="Consolas" panose="020B0609020204030204" pitchFamily="49" charset="0"/>
              </a:rPr>
              <a:t>break</a:t>
            </a: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0" u="none" strike="noStrike" cap="none" normalizeH="0" baseline="0">
                <a:ln>
                  <a:noFill/>
                </a:ln>
                <a:solidFill>
                  <a:srgbClr val="0077AA"/>
                </a:solidFill>
                <a:effectLst/>
                <a:latin typeface="Consolas" panose="020B0609020204030204" pitchFamily="49" charset="0"/>
              </a:rPr>
              <a:t>case</a:t>
            </a:r>
            <a:r>
              <a:rPr kumimoji="0" lang="en-US" altLang="en-US" sz="1800" b="0" i="0" u="none" strike="noStrike" cap="none" normalizeH="0" baseline="0">
                <a:ln>
                  <a:noFill/>
                </a:ln>
                <a:solidFill>
                  <a:srgbClr val="000000"/>
                </a:solidFill>
                <a:effectLst/>
                <a:latin typeface="Consolas" panose="020B0609020204030204" pitchFamily="49" charset="0"/>
              </a:rPr>
              <a:t> y</a:t>
            </a:r>
            <a:r>
              <a:rPr kumimoji="0" lang="en-US" altLang="en-US" sz="1800" b="0" i="0" u="none" strike="noStrike" cap="none" normalizeH="0" baseline="0">
                <a:ln>
                  <a:noFill/>
                </a:ln>
                <a:solidFill>
                  <a:srgbClr val="9A6E3A"/>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1" u="none" strike="noStrike" cap="none" normalizeH="0" baseline="0">
                <a:ln>
                  <a:noFill/>
                </a:ln>
                <a:solidFill>
                  <a:srgbClr val="708090"/>
                </a:solidFill>
                <a:effectLst/>
                <a:latin typeface="Consolas" panose="020B0609020204030204" pitchFamily="49" charset="0"/>
              </a:rPr>
              <a:t>// code block</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0" u="none" strike="noStrike" cap="none" normalizeH="0" baseline="0">
                <a:ln>
                  <a:noFill/>
                </a:ln>
                <a:solidFill>
                  <a:srgbClr val="0077AA"/>
                </a:solidFill>
                <a:effectLst/>
                <a:latin typeface="Consolas" panose="020B0609020204030204" pitchFamily="49" charset="0"/>
              </a:rPr>
              <a:t>break</a:t>
            </a: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0" u="none" strike="noStrike" cap="none" normalizeH="0" baseline="0">
                <a:ln>
                  <a:noFill/>
                </a:ln>
                <a:solidFill>
                  <a:srgbClr val="0077AA"/>
                </a:solidFill>
                <a:effectLst/>
                <a:latin typeface="Consolas" panose="020B0609020204030204" pitchFamily="49" charset="0"/>
              </a:rPr>
              <a:t>default</a:t>
            </a:r>
            <a:r>
              <a:rPr kumimoji="0" lang="en-US" altLang="en-US" sz="1800" b="0" i="0" u="none" strike="noStrike" cap="none" normalizeH="0" baseline="0">
                <a:ln>
                  <a:noFill/>
                </a:ln>
                <a:solidFill>
                  <a:srgbClr val="9A6E3A"/>
                </a:solidFill>
                <a:effectLst/>
                <a:latin typeface="Consolas" panose="020B0609020204030204" pitchFamily="49" charset="0"/>
              </a:rPr>
              <a:t>:</a:t>
            </a:r>
            <a:r>
              <a:rPr kumimoji="0" lang="en-US" altLang="en-US" sz="1800" b="0" i="0" u="none" strike="noStrike" cap="none" normalizeH="0" baseline="0">
                <a:ln>
                  <a:noFill/>
                </a:ln>
                <a:solidFill>
                  <a:srgbClr val="000000"/>
                </a:solidFill>
                <a:effectLst/>
                <a:latin typeface="Consolas" panose="020B0609020204030204" pitchFamily="49" charset="0"/>
              </a:rPr>
              <a:t> </a:t>
            </a:r>
            <a:r>
              <a:rPr kumimoji="0" lang="en-US" altLang="en-US" sz="1800" b="0" i="1" u="none" strike="noStrike" cap="none" normalizeH="0" baseline="0">
                <a:ln>
                  <a:noFill/>
                </a:ln>
                <a:solidFill>
                  <a:srgbClr val="708090"/>
                </a:solidFill>
                <a:effectLst/>
                <a:latin typeface="Consolas" panose="020B0609020204030204" pitchFamily="49" charset="0"/>
              </a:rPr>
              <a:t>// code block</a:t>
            </a:r>
            <a:r>
              <a:rPr kumimoji="0" lang="en-US" altLang="en-US" sz="1800"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999999"/>
                </a:solidFill>
                <a:effectLst/>
                <a:latin typeface="Consolas" panose="020B0609020204030204" pitchFamily="49" charset="0"/>
              </a:rPr>
              <a:t>}</a:t>
            </a:r>
            <a:r>
              <a:rPr kumimoji="0" lang="en-US" altLang="en-US" sz="1800" b="0" i="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a:latin typeface="Arial" panose="020B0604020202020204" pitchFamily="34" charset="0"/>
              </a:rPr>
              <a:t>			Example </a:t>
            </a:r>
            <a:r>
              <a:rPr lang="en-US" altLang="en-US" sz="1800">
                <a:latin typeface="Arial" panose="020B0604020202020204" pitchFamily="34" charset="0"/>
                <a:sym typeface="Wingdings" panose="05000000000000000000" pitchFamily="2"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8A901C5-510C-4BBE-B8FA-E45FCFBD1FBD}"/>
              </a:ext>
            </a:extLst>
          </p:cNvPr>
          <p:cNvPicPr>
            <a:picLocks noChangeAspect="1"/>
          </p:cNvPicPr>
          <p:nvPr/>
        </p:nvPicPr>
        <p:blipFill>
          <a:blip r:embed="rId2"/>
          <a:stretch>
            <a:fillRect/>
          </a:stretch>
        </p:blipFill>
        <p:spPr>
          <a:xfrm>
            <a:off x="5026376" y="476672"/>
            <a:ext cx="3833614" cy="6381328"/>
          </a:xfrm>
          <a:prstGeom prst="rect">
            <a:avLst/>
          </a:prstGeom>
        </p:spPr>
      </p:pic>
    </p:spTree>
    <p:extLst>
      <p:ext uri="{BB962C8B-B14F-4D97-AF65-F5344CB8AC3E}">
        <p14:creationId xmlns:p14="http://schemas.microsoft.com/office/powerpoint/2010/main" val="2061505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37" y="-150648"/>
            <a:ext cx="8515350" cy="1391602"/>
          </a:xfrm>
        </p:spPr>
        <p:txBody>
          <a:bodyPr>
            <a:normAutofit/>
          </a:bodyPr>
          <a:lstStyle/>
          <a:p>
            <a:pPr algn="ctr"/>
            <a:r>
              <a:rPr lang="en-GB" dirty="0">
                <a:latin typeface="Calibri"/>
                <a:cs typeface="Calibri"/>
              </a:rPr>
              <a:t>Precedence and Associativity of Operations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27</a:t>
            </a:fld>
            <a:endParaRPr lang="en-US"/>
          </a:p>
        </p:txBody>
      </p:sp>
      <p:pic>
        <p:nvPicPr>
          <p:cNvPr id="7" name="Picture 6">
            <a:extLst>
              <a:ext uri="{FF2B5EF4-FFF2-40B4-BE49-F238E27FC236}">
                <a16:creationId xmlns:a16="http://schemas.microsoft.com/office/drawing/2014/main" id="{86CD98F5-76DB-4064-8EE4-B309C187BE03}"/>
              </a:ext>
            </a:extLst>
          </p:cNvPr>
          <p:cNvPicPr>
            <a:picLocks noChangeAspect="1"/>
          </p:cNvPicPr>
          <p:nvPr/>
        </p:nvPicPr>
        <p:blipFill>
          <a:blip r:embed="rId2"/>
          <a:stretch>
            <a:fillRect/>
          </a:stretch>
        </p:blipFill>
        <p:spPr>
          <a:xfrm>
            <a:off x="539552" y="2171903"/>
            <a:ext cx="7880746" cy="3838575"/>
          </a:xfrm>
          <a:prstGeom prst="rect">
            <a:avLst/>
          </a:prstGeom>
        </p:spPr>
      </p:pic>
    </p:spTree>
    <p:extLst>
      <p:ext uri="{BB962C8B-B14F-4D97-AF65-F5344CB8AC3E}">
        <p14:creationId xmlns:p14="http://schemas.microsoft.com/office/powerpoint/2010/main" val="3525440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en-US" altLang="en-US"/>
              <a:t>OO Programming Concepts</a:t>
            </a:r>
          </a:p>
        </p:txBody>
      </p:sp>
      <p:sp>
        <p:nvSpPr>
          <p:cNvPr id="2" name="Slide Number Placeholder 1">
            <a:extLst>
              <a:ext uri="{FF2B5EF4-FFF2-40B4-BE49-F238E27FC236}">
                <a16:creationId xmlns:a16="http://schemas.microsoft.com/office/drawing/2014/main" id="{567D98F0-5D80-479D-8C00-744DBE6541DD}"/>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28</a:t>
            </a:fld>
            <a:endParaRPr lang="en-GB"/>
          </a:p>
        </p:txBody>
      </p:sp>
      <p:sp>
        <p:nvSpPr>
          <p:cNvPr id="17411" name="Rectangle 3"/>
          <p:cNvSpPr>
            <a:spLocks noChangeArrowheads="1"/>
          </p:cNvSpPr>
          <p:nvPr/>
        </p:nvSpPr>
        <p:spPr bwMode="auto">
          <a:xfrm>
            <a:off x="268605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tr-TR" altLang="en-US"/>
          </a:p>
        </p:txBody>
      </p:sp>
      <p:sp>
        <p:nvSpPr>
          <p:cNvPr id="17412" name="Text Box 4"/>
          <p:cNvSpPr txBox="1">
            <a:spLocks noChangeArrowheads="1"/>
          </p:cNvSpPr>
          <p:nvPr/>
        </p:nvSpPr>
        <p:spPr bwMode="auto">
          <a:xfrm>
            <a:off x="467544" y="2060848"/>
            <a:ext cx="837584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latin typeface="Times New Roman" panose="02020603050405020304" pitchFamily="18" charset="0"/>
                <a:cs typeface="Courier New" panose="02070309020205020404" pitchFamily="49" charset="0"/>
              </a:rPr>
              <a:t>Object-oriented programming (OOP) involves programming using objects. </a:t>
            </a:r>
          </a:p>
          <a:p>
            <a:pPr>
              <a:spcBef>
                <a:spcPct val="50000"/>
              </a:spcBef>
            </a:pPr>
            <a:r>
              <a:rPr lang="en-US" altLang="en-US" sz="2400">
                <a:latin typeface="Times New Roman" panose="02020603050405020304" pitchFamily="18" charset="0"/>
                <a:cs typeface="Courier New" panose="02070309020205020404" pitchFamily="49" charset="0"/>
              </a:rPr>
              <a:t>An </a:t>
            </a:r>
            <a:r>
              <a:rPr lang="en-US" altLang="en-US" sz="2400" i="1">
                <a:latin typeface="Times New Roman" panose="02020603050405020304" pitchFamily="18" charset="0"/>
                <a:cs typeface="Courier New" panose="02070309020205020404" pitchFamily="49" charset="0"/>
              </a:rPr>
              <a:t>object</a:t>
            </a:r>
            <a:r>
              <a:rPr lang="en-US" altLang="en-US" sz="2400">
                <a:latin typeface="Times New Roman" panose="02020603050405020304" pitchFamily="18" charset="0"/>
                <a:cs typeface="Courier New" panose="02070309020205020404" pitchFamily="49" charset="0"/>
              </a:rPr>
              <a:t> represents an entity in the real world that can be distinctly identified. For example, a student, a desk, a circle, a button, and even a loan can all be viewed as objects. </a:t>
            </a:r>
          </a:p>
          <a:p>
            <a:pPr>
              <a:spcBef>
                <a:spcPct val="50000"/>
              </a:spcBef>
            </a:pPr>
            <a:r>
              <a:rPr lang="en-US" altLang="en-US" sz="2400">
                <a:latin typeface="Times New Roman" panose="02020603050405020304" pitchFamily="18" charset="0"/>
                <a:cs typeface="Courier New" panose="02070309020205020404" pitchFamily="49" charset="0"/>
              </a:rPr>
              <a:t>An object has a unique identity, state, and behaviors. </a:t>
            </a:r>
          </a:p>
          <a:p>
            <a:pPr>
              <a:spcBef>
                <a:spcPct val="50000"/>
              </a:spcBef>
            </a:pPr>
            <a:r>
              <a:rPr lang="en-US" altLang="en-US" sz="2400">
                <a:latin typeface="Times New Roman" panose="02020603050405020304" pitchFamily="18" charset="0"/>
                <a:cs typeface="Courier New" panose="02070309020205020404" pitchFamily="49" charset="0"/>
              </a:rPr>
              <a:t>The </a:t>
            </a:r>
            <a:r>
              <a:rPr lang="en-US" altLang="en-US" sz="2400" i="1">
                <a:latin typeface="Times New Roman" panose="02020603050405020304" pitchFamily="18" charset="0"/>
                <a:cs typeface="Courier New" panose="02070309020205020404" pitchFamily="49" charset="0"/>
              </a:rPr>
              <a:t>state</a:t>
            </a:r>
            <a:r>
              <a:rPr lang="en-US" altLang="en-US" sz="2400">
                <a:latin typeface="Times New Roman" panose="02020603050405020304" pitchFamily="18" charset="0"/>
                <a:cs typeface="Courier New" panose="02070309020205020404" pitchFamily="49" charset="0"/>
              </a:rPr>
              <a:t> of an object consists of a set of </a:t>
            </a:r>
            <a:r>
              <a:rPr lang="en-US" altLang="en-US" sz="2400" i="1">
                <a:latin typeface="Times New Roman" panose="02020603050405020304" pitchFamily="18" charset="0"/>
                <a:cs typeface="Courier New" panose="02070309020205020404" pitchFamily="49" charset="0"/>
              </a:rPr>
              <a:t>data</a:t>
            </a:r>
            <a:r>
              <a:rPr lang="en-US" altLang="en-US" sz="2400">
                <a:latin typeface="Times New Roman" panose="02020603050405020304" pitchFamily="18" charset="0"/>
                <a:cs typeface="Courier New" panose="02070309020205020404" pitchFamily="49" charset="0"/>
              </a:rPr>
              <a:t> </a:t>
            </a:r>
            <a:r>
              <a:rPr lang="en-US" altLang="en-US" sz="2400" i="1">
                <a:latin typeface="Times New Roman" panose="02020603050405020304" pitchFamily="18" charset="0"/>
                <a:cs typeface="Courier New" panose="02070309020205020404" pitchFamily="49" charset="0"/>
              </a:rPr>
              <a:t>fields</a:t>
            </a:r>
            <a:r>
              <a:rPr lang="en-US" altLang="en-US" sz="2400">
                <a:latin typeface="Times New Roman" panose="02020603050405020304" pitchFamily="18" charset="0"/>
                <a:cs typeface="Courier New" panose="02070309020205020404" pitchFamily="49" charset="0"/>
              </a:rPr>
              <a:t> (also known as </a:t>
            </a:r>
            <a:r>
              <a:rPr lang="en-US" altLang="en-US" sz="2400" i="1">
                <a:latin typeface="Times New Roman" panose="02020603050405020304" pitchFamily="18" charset="0"/>
                <a:cs typeface="Courier New" panose="02070309020205020404" pitchFamily="49" charset="0"/>
              </a:rPr>
              <a:t>properties</a:t>
            </a:r>
            <a:r>
              <a:rPr lang="en-US" altLang="en-US" sz="2400">
                <a:latin typeface="Times New Roman" panose="02020603050405020304" pitchFamily="18" charset="0"/>
                <a:cs typeface="Courier New" panose="02070309020205020404" pitchFamily="49" charset="0"/>
              </a:rPr>
              <a:t>) with their current values. </a:t>
            </a:r>
          </a:p>
          <a:p>
            <a:pPr>
              <a:spcBef>
                <a:spcPct val="50000"/>
              </a:spcBef>
            </a:pPr>
            <a:r>
              <a:rPr lang="en-US" altLang="en-US" sz="2400">
                <a:latin typeface="Times New Roman" panose="02020603050405020304" pitchFamily="18" charset="0"/>
                <a:cs typeface="Courier New" panose="02070309020205020404" pitchFamily="49" charset="0"/>
              </a:rPr>
              <a:t>The </a:t>
            </a:r>
            <a:r>
              <a:rPr lang="en-US" altLang="en-US" sz="2400" i="1">
                <a:latin typeface="Times New Roman" panose="02020603050405020304" pitchFamily="18" charset="0"/>
                <a:cs typeface="Courier New" panose="02070309020205020404" pitchFamily="49" charset="0"/>
              </a:rPr>
              <a:t>behavior</a:t>
            </a:r>
            <a:r>
              <a:rPr lang="en-US" altLang="en-US" sz="2400">
                <a:latin typeface="Times New Roman" panose="02020603050405020304" pitchFamily="18" charset="0"/>
                <a:cs typeface="Courier New" panose="02070309020205020404" pitchFamily="49" charset="0"/>
              </a:rPr>
              <a:t> of an object is defined by a set of methods. </a:t>
            </a:r>
          </a:p>
        </p:txBody>
      </p:sp>
    </p:spTree>
    <p:extLst>
      <p:ext uri="{BB962C8B-B14F-4D97-AF65-F5344CB8AC3E}">
        <p14:creationId xmlns:p14="http://schemas.microsoft.com/office/powerpoint/2010/main" val="295350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altLang="en-US"/>
              <a:t>Objects</a:t>
            </a:r>
          </a:p>
        </p:txBody>
      </p:sp>
      <p:sp>
        <p:nvSpPr>
          <p:cNvPr id="2" name="Slide Number Placeholder 1">
            <a:extLst>
              <a:ext uri="{FF2B5EF4-FFF2-40B4-BE49-F238E27FC236}">
                <a16:creationId xmlns:a16="http://schemas.microsoft.com/office/drawing/2014/main" id="{F7431EC8-82AA-44A3-A3A6-FE618980DCA9}"/>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29</a:t>
            </a:fld>
            <a:endParaRPr lang="en-GB"/>
          </a:p>
        </p:txBody>
      </p:sp>
      <p:sp>
        <p:nvSpPr>
          <p:cNvPr id="2052" name="Rectangle 3"/>
          <p:cNvSpPr>
            <a:spLocks noChangeArrowheads="1"/>
          </p:cNvSpPr>
          <p:nvPr/>
        </p:nvSpPr>
        <p:spPr bwMode="auto">
          <a:xfrm>
            <a:off x="268605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tr-TR" altLang="en-US"/>
          </a:p>
        </p:txBody>
      </p:sp>
      <p:sp>
        <p:nvSpPr>
          <p:cNvPr id="2053" name="Text Box 4"/>
          <p:cNvSpPr txBox="1">
            <a:spLocks noChangeArrowheads="1"/>
          </p:cNvSpPr>
          <p:nvPr/>
        </p:nvSpPr>
        <p:spPr bwMode="auto">
          <a:xfrm>
            <a:off x="304800" y="4267200"/>
            <a:ext cx="8686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3200">
                <a:latin typeface="Times New Roman" panose="02020603050405020304" pitchFamily="18" charset="0"/>
                <a:cs typeface="Times New Roman" panose="02020603050405020304" pitchFamily="18" charset="0"/>
              </a:rPr>
              <a:t>An object has both a state and behavior. The state defines the object, and the behavior defines what the object does.</a:t>
            </a:r>
            <a:endParaRPr lang="en-US" altLang="en-US" sz="3200">
              <a:latin typeface="Times New Roman" panose="02020603050405020304" pitchFamily="18" charset="0"/>
            </a:endParaRPr>
          </a:p>
        </p:txBody>
      </p:sp>
      <p:sp>
        <p:nvSpPr>
          <p:cNvPr id="2054" name="Rectangle 5"/>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tr-TR" altLang="en-US"/>
          </a:p>
        </p:txBody>
      </p:sp>
      <p:graphicFrame>
        <p:nvGraphicFramePr>
          <p:cNvPr id="2050" name="Object 6"/>
          <p:cNvGraphicFramePr>
            <a:graphicFrameLocks noChangeAspect="1"/>
          </p:cNvGraphicFramePr>
          <p:nvPr>
            <p:extLst>
              <p:ext uri="{D42A27DB-BD31-4B8C-83A1-F6EECF244321}">
                <p14:modId xmlns:p14="http://schemas.microsoft.com/office/powerpoint/2010/main" val="1628195619"/>
              </p:ext>
            </p:extLst>
          </p:nvPr>
        </p:nvGraphicFramePr>
        <p:xfrm>
          <a:off x="827585" y="1701996"/>
          <a:ext cx="7857628" cy="2285803"/>
        </p:xfrm>
        <a:graphic>
          <a:graphicData uri="http://schemas.openxmlformats.org/presentationml/2006/ole">
            <mc:AlternateContent xmlns:mc="http://schemas.openxmlformats.org/markup-compatibility/2006">
              <mc:Choice xmlns:v="urn:schemas-microsoft-com:vml" Requires="v">
                <p:oleObj name="Picture" r:id="rId2" imgW="4952880" imgH="1752480" progId="Word.Picture.8">
                  <p:embed/>
                </p:oleObj>
              </mc:Choice>
              <mc:Fallback>
                <p:oleObj name="Picture" r:id="rId2" imgW="4952880" imgH="1752480" progId="Word.Picture.8">
                  <p:embed/>
                  <p:pic>
                    <p:nvPicPr>
                      <p:cNvPr id="205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1701996"/>
                        <a:ext cx="7857628" cy="2285803"/>
                      </a:xfrm>
                      <a:prstGeom prst="rect">
                        <a:avLst/>
                      </a:prstGeom>
                      <a:solidFill>
                        <a:schemeClr val="folHlink"/>
                      </a:solidFill>
                    </p:spPr>
                  </p:pic>
                </p:oleObj>
              </mc:Fallback>
            </mc:AlternateContent>
          </a:graphicData>
        </a:graphic>
      </p:graphicFrame>
    </p:spTree>
    <p:extLst>
      <p:ext uri="{BB962C8B-B14F-4D97-AF65-F5344CB8AC3E}">
        <p14:creationId xmlns:p14="http://schemas.microsoft.com/office/powerpoint/2010/main" val="109961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altLang="en-US"/>
              <a:t>Java Types (data types)</a:t>
            </a:r>
          </a:p>
        </p:txBody>
      </p:sp>
      <p:sp>
        <p:nvSpPr>
          <p:cNvPr id="67587" name="Rectangle 3"/>
          <p:cNvSpPr>
            <a:spLocks noGrp="1" noChangeArrowheads="1"/>
          </p:cNvSpPr>
          <p:nvPr>
            <p:ph sz="half" idx="10"/>
          </p:nvPr>
        </p:nvSpPr>
        <p:spPr>
          <a:xfrm>
            <a:off x="539552" y="2050202"/>
            <a:ext cx="8515350" cy="4464260"/>
          </a:xfrm>
        </p:spPr>
        <p:txBody>
          <a:bodyPr/>
          <a:lstStyle/>
          <a:p>
            <a:pPr>
              <a:lnSpc>
                <a:spcPct val="90000"/>
              </a:lnSpc>
            </a:pPr>
            <a:r>
              <a:rPr lang="en-GB" altLang="en-US" sz="2800"/>
              <a:t>Java has two basic types</a:t>
            </a:r>
          </a:p>
          <a:p>
            <a:pPr lvl="1">
              <a:lnSpc>
                <a:spcPct val="90000"/>
              </a:lnSpc>
            </a:pPr>
            <a:r>
              <a:rPr lang="en-GB" altLang="en-US" sz="2400"/>
              <a:t>Primitive types</a:t>
            </a:r>
          </a:p>
          <a:p>
            <a:pPr lvl="1">
              <a:lnSpc>
                <a:spcPct val="90000"/>
              </a:lnSpc>
            </a:pPr>
            <a:r>
              <a:rPr lang="en-GB" altLang="en-US" sz="2400"/>
              <a:t>Reference Types </a:t>
            </a:r>
          </a:p>
          <a:p>
            <a:pPr>
              <a:lnSpc>
                <a:spcPct val="90000"/>
              </a:lnSpc>
            </a:pPr>
            <a:r>
              <a:rPr lang="en-GB" altLang="en-US" sz="2800"/>
              <a:t>Primitive types - </a:t>
            </a:r>
            <a:r>
              <a:rPr lang="en-US" sz="1600" b="0" i="0">
                <a:solidFill>
                  <a:srgbClr val="464E56"/>
                </a:solidFill>
                <a:effectLst/>
                <a:latin typeface="helvetica neue"/>
              </a:rPr>
              <a:t>Primitive Data types in java are those data types that specify type and size of data but does not provide any additional methods</a:t>
            </a:r>
            <a:endParaRPr lang="en-GB" altLang="en-US" sz="2400"/>
          </a:p>
          <a:p>
            <a:pPr lvl="1">
              <a:lnSpc>
                <a:spcPct val="90000"/>
              </a:lnSpc>
            </a:pPr>
            <a:r>
              <a:rPr lang="en-GB" altLang="en-US" sz="2400"/>
              <a:t>integers, floating point numbers, characters, etc</a:t>
            </a:r>
          </a:p>
          <a:p>
            <a:pPr lvl="1">
              <a:lnSpc>
                <a:spcPct val="90000"/>
              </a:lnSpc>
            </a:pPr>
            <a:r>
              <a:rPr lang="en-GB" altLang="en-US" sz="2400"/>
              <a:t>Refer to actual values</a:t>
            </a:r>
          </a:p>
          <a:p>
            <a:pPr>
              <a:lnSpc>
                <a:spcPct val="90000"/>
              </a:lnSpc>
            </a:pPr>
            <a:r>
              <a:rPr lang="en-GB" altLang="en-US" sz="2800"/>
              <a:t>Reference types - </a:t>
            </a:r>
            <a:r>
              <a:rPr lang="en-US" sz="1600" b="0" i="0">
                <a:solidFill>
                  <a:srgbClr val="464E56"/>
                </a:solidFill>
                <a:effectLst/>
                <a:latin typeface="helvetica neue"/>
              </a:rPr>
              <a:t>In Java, a reference data type is a variable that can contain the reference or an address of the dynamically created object. These type of data type are not predefined like a primitive data type.</a:t>
            </a:r>
            <a:endParaRPr lang="en-GB" altLang="en-US" sz="2800"/>
          </a:p>
          <a:p>
            <a:pPr lvl="1">
              <a:lnSpc>
                <a:spcPct val="90000"/>
              </a:lnSpc>
            </a:pPr>
            <a:r>
              <a:rPr lang="en-GB" altLang="en-US" sz="2400"/>
              <a:t>Arrays, Classes, Objects, etc</a:t>
            </a:r>
          </a:p>
          <a:p>
            <a:pPr lvl="1">
              <a:lnSpc>
                <a:spcPct val="90000"/>
              </a:lnSpc>
            </a:pPr>
            <a:r>
              <a:rPr lang="en-GB" altLang="en-US" sz="2400"/>
              <a:t>Refer to memory locations (by name, not location)</a:t>
            </a:r>
          </a:p>
          <a:p>
            <a:pPr lvl="1">
              <a:lnSpc>
                <a:spcPct val="90000"/>
              </a:lnSpc>
            </a:pPr>
            <a:endParaRPr lang="en-GB" altLang="en-US" sz="2400"/>
          </a:p>
        </p:txBody>
      </p:sp>
      <p:sp>
        <p:nvSpPr>
          <p:cNvPr id="2" name="Slide Number Placeholder 1">
            <a:extLst>
              <a:ext uri="{FF2B5EF4-FFF2-40B4-BE49-F238E27FC236}">
                <a16:creationId xmlns:a16="http://schemas.microsoft.com/office/drawing/2014/main" id="{357F50D3-2BE2-437C-B882-F94879F6619A}"/>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3</a:t>
            </a:fld>
            <a:endParaRPr lang="en-GB"/>
          </a:p>
        </p:txBody>
      </p:sp>
    </p:spTree>
    <p:extLst>
      <p:ext uri="{BB962C8B-B14F-4D97-AF65-F5344CB8AC3E}">
        <p14:creationId xmlns:p14="http://schemas.microsoft.com/office/powerpoint/2010/main" val="1156083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GB"/>
              <a:t>Object</a:t>
            </a:r>
          </a:p>
        </p:txBody>
      </p:sp>
      <p:sp>
        <p:nvSpPr>
          <p:cNvPr id="14339" name="Content Placeholder 2"/>
          <p:cNvSpPr>
            <a:spLocks noGrp="1"/>
          </p:cNvSpPr>
          <p:nvPr>
            <p:ph sz="half" idx="10"/>
          </p:nvPr>
        </p:nvSpPr>
        <p:spPr>
          <a:xfrm>
            <a:off x="251520" y="2244959"/>
            <a:ext cx="8515350" cy="4464260"/>
          </a:xfrm>
        </p:spPr>
        <p:txBody>
          <a:bodyPr>
            <a:noAutofit/>
          </a:bodyPr>
          <a:lstStyle/>
          <a:p>
            <a:pPr eaLnBrk="1" hangingPunct="1"/>
            <a:r>
              <a:rPr lang="en-US" altLang="en-US" sz="2400"/>
              <a:t>Objects are key to understanding </a:t>
            </a:r>
            <a:r>
              <a:rPr lang="en-US" altLang="en-US" sz="2400" i="1"/>
              <a:t>object-oriented</a:t>
            </a:r>
            <a:r>
              <a:rPr lang="en-US" altLang="en-US" sz="2400"/>
              <a:t> technology. </a:t>
            </a:r>
          </a:p>
          <a:p>
            <a:pPr eaLnBrk="1" hangingPunct="1"/>
            <a:r>
              <a:rPr lang="en-US" altLang="en-US" sz="2400"/>
              <a:t>Examples of real-world objects: your dog, your desk, your television set, your bicycle. </a:t>
            </a:r>
            <a:endParaRPr lang="en-GB" altLang="en-US" sz="2400"/>
          </a:p>
          <a:p>
            <a:pPr eaLnBrk="1" hangingPunct="1"/>
            <a:r>
              <a:rPr lang="en-US" altLang="en-US" sz="2400"/>
              <a:t>Real-world objects share two characteristics: They all have </a:t>
            </a:r>
            <a:r>
              <a:rPr lang="en-US" altLang="en-US" sz="2400" b="1" i="1"/>
              <a:t>state</a:t>
            </a:r>
            <a:r>
              <a:rPr lang="en-US" altLang="en-US" sz="2400"/>
              <a:t> and </a:t>
            </a:r>
            <a:r>
              <a:rPr lang="en-US" altLang="en-US" sz="2400" b="1" i="1"/>
              <a:t>behavior</a:t>
            </a:r>
            <a:r>
              <a:rPr lang="en-US" altLang="en-US" sz="2400"/>
              <a:t>. </a:t>
            </a:r>
          </a:p>
          <a:p>
            <a:pPr lvl="1" eaLnBrk="1" hangingPunct="1"/>
            <a:r>
              <a:rPr lang="en-US" altLang="en-US" sz="2400" b="1"/>
              <a:t>Dogs</a:t>
            </a:r>
            <a:r>
              <a:rPr lang="en-US" altLang="en-US" sz="2400"/>
              <a:t> have </a:t>
            </a:r>
            <a:r>
              <a:rPr lang="en-US" altLang="en-US" sz="2400" b="1"/>
              <a:t>state (name, color, breed, hungry) </a:t>
            </a:r>
            <a:r>
              <a:rPr lang="en-US" altLang="en-US" sz="2400"/>
              <a:t> and </a:t>
            </a:r>
            <a:r>
              <a:rPr lang="en-US" altLang="en-US" sz="2400" b="1"/>
              <a:t>behavior (barking, fetching, wagging tail)</a:t>
            </a:r>
            <a:r>
              <a:rPr lang="en-US" altLang="en-US" sz="2400"/>
              <a:t>. </a:t>
            </a:r>
          </a:p>
          <a:p>
            <a:pPr lvl="1" eaLnBrk="1" hangingPunct="1"/>
            <a:r>
              <a:rPr lang="en-US" altLang="en-US" sz="2400" b="1"/>
              <a:t>Bicycles</a:t>
            </a:r>
            <a:r>
              <a:rPr lang="en-US" altLang="en-US" sz="2400"/>
              <a:t> also have </a:t>
            </a:r>
            <a:r>
              <a:rPr lang="en-US" altLang="en-US" sz="2400" b="1"/>
              <a:t>state (current gear, current pedal cadence, current speed)</a:t>
            </a:r>
            <a:r>
              <a:rPr lang="en-US" altLang="en-US" sz="2400"/>
              <a:t> and </a:t>
            </a:r>
            <a:r>
              <a:rPr lang="en-US" altLang="en-US" sz="2400" b="1"/>
              <a:t>behavior (changing gear, changing pedal cadence, applying brakes). </a:t>
            </a:r>
          </a:p>
          <a:p>
            <a:pPr eaLnBrk="1" hangingPunct="1"/>
            <a:r>
              <a:rPr lang="en-US" altLang="en-US" sz="2400"/>
              <a:t>Identifying the state and behavior for real-world objects is a great way to begin thinking in terms of object-oriented programming. </a:t>
            </a:r>
            <a:endParaRPr lang="en-GB" altLang="en-US" sz="240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68B132C0-3737-4A5C-B7E1-7D5FB7E65F64}" type="slidenum">
              <a:rPr lang="en-US" altLang="en-US" sz="1200">
                <a:solidFill>
                  <a:srgbClr val="898989"/>
                </a:solidFill>
              </a:rPr>
              <a:pPr/>
              <a:t>30</a:t>
            </a:fld>
            <a:endParaRPr lang="en-US" altLang="en-US" sz="1200">
              <a:solidFill>
                <a:srgbClr val="898989"/>
              </a:solidFill>
            </a:endParaRPr>
          </a:p>
        </p:txBody>
      </p:sp>
    </p:spTree>
    <p:extLst>
      <p:ext uri="{BB962C8B-B14F-4D97-AF65-F5344CB8AC3E}">
        <p14:creationId xmlns:p14="http://schemas.microsoft.com/office/powerpoint/2010/main" val="682347596"/>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GB" altLang="en-US"/>
              <a:t>Objects (Contd)</a:t>
            </a:r>
          </a:p>
        </p:txBody>
      </p:sp>
      <p:sp>
        <p:nvSpPr>
          <p:cNvPr id="15363" name="Content Placeholder 2"/>
          <p:cNvSpPr>
            <a:spLocks noGrp="1"/>
          </p:cNvSpPr>
          <p:nvPr>
            <p:ph sz="half" idx="10"/>
          </p:nvPr>
        </p:nvSpPr>
        <p:spPr/>
        <p:txBody>
          <a:bodyPr>
            <a:normAutofit/>
          </a:bodyPr>
          <a:lstStyle/>
          <a:p>
            <a:pPr eaLnBrk="1" hangingPunct="1"/>
            <a:r>
              <a:rPr lang="en-US" altLang="en-US" sz="2400"/>
              <a:t>Take a minute right now to observe the real-world objects that are in your immediate area. </a:t>
            </a:r>
          </a:p>
          <a:p>
            <a:pPr eaLnBrk="1" hangingPunct="1"/>
            <a:r>
              <a:rPr lang="en-US" altLang="en-US" sz="2400"/>
              <a:t>For each object that you see, ask yourself two questions: </a:t>
            </a:r>
          </a:p>
          <a:p>
            <a:pPr lvl="1" eaLnBrk="1" hangingPunct="1"/>
            <a:r>
              <a:rPr lang="en-US" altLang="en-US" sz="2400"/>
              <a:t>"What possible states can this object be in?"</a:t>
            </a:r>
          </a:p>
          <a:p>
            <a:pPr lvl="1" eaLnBrk="1" hangingPunct="1"/>
            <a:r>
              <a:rPr lang="en-US" altLang="en-US" sz="2400"/>
              <a:t> "What possible behavior can this object perform?“</a:t>
            </a:r>
          </a:p>
          <a:p>
            <a:pPr eaLnBrk="1" hangingPunct="1"/>
            <a:r>
              <a:rPr lang="en-US" altLang="en-US" sz="2400"/>
              <a:t>Real-world objects vary in complexity;</a:t>
            </a:r>
          </a:p>
          <a:p>
            <a:pPr lvl="1" eaLnBrk="1" hangingPunct="1"/>
            <a:r>
              <a:rPr lang="en-US" altLang="en-US" sz="2400"/>
              <a:t> your </a:t>
            </a:r>
            <a:r>
              <a:rPr lang="en-US" altLang="en-US" sz="2400" b="1"/>
              <a:t>desktop lamp</a:t>
            </a:r>
            <a:r>
              <a:rPr lang="en-US" altLang="en-US" sz="2400"/>
              <a:t> may have only two possible </a:t>
            </a:r>
            <a:r>
              <a:rPr lang="en-US" altLang="en-US" sz="2400" b="1"/>
              <a:t>states (on and off)</a:t>
            </a:r>
            <a:r>
              <a:rPr lang="en-US" altLang="en-US" sz="2400"/>
              <a:t> and two possible </a:t>
            </a:r>
            <a:r>
              <a:rPr lang="en-US" altLang="en-US" sz="2400" b="1"/>
              <a:t>behaviors (turn on, turn off), </a:t>
            </a:r>
          </a:p>
          <a:p>
            <a:pPr lvl="1" eaLnBrk="1" hangingPunct="1"/>
            <a:r>
              <a:rPr lang="en-US" altLang="en-US" sz="2400" b="1"/>
              <a:t>Desktop radio</a:t>
            </a:r>
            <a:r>
              <a:rPr lang="en-US" altLang="en-US" sz="2400"/>
              <a:t> might have additional </a:t>
            </a:r>
            <a:r>
              <a:rPr lang="en-US" altLang="en-US" sz="2400" b="1"/>
              <a:t>states (on, off, current volume, current station) </a:t>
            </a:r>
            <a:r>
              <a:rPr lang="en-US" altLang="en-US" sz="2400"/>
              <a:t>and </a:t>
            </a:r>
            <a:r>
              <a:rPr lang="en-US" altLang="en-US" sz="2400" b="1"/>
              <a:t>behavior (turn on, turn off, increase volume, decrease volume, seek, scan, and tune). </a:t>
            </a:r>
            <a:endParaRPr lang="en-GB" altLang="en-US" sz="2400" b="1"/>
          </a:p>
          <a:p>
            <a:pPr eaLnBrk="1" hangingPunct="1"/>
            <a:endParaRPr lang="en-GB" altLang="en-US" sz="1800"/>
          </a:p>
          <a:p>
            <a:pPr eaLnBrk="1" hangingPunct="1"/>
            <a:endParaRPr lang="en-GB" altLang="en-US"/>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A0B36F2-A816-4061-812F-4ECD462C2282}" type="slidenum">
              <a:rPr lang="en-US" altLang="en-US" sz="1200">
                <a:solidFill>
                  <a:srgbClr val="898989"/>
                </a:solidFill>
              </a:rPr>
              <a:pPr/>
              <a:t>31</a:t>
            </a:fld>
            <a:endParaRPr lang="en-US" altLang="en-US" sz="1200">
              <a:solidFill>
                <a:srgbClr val="898989"/>
              </a:solidFill>
            </a:endParaRPr>
          </a:p>
        </p:txBody>
      </p:sp>
    </p:spTree>
    <p:extLst>
      <p:ext uri="{BB962C8B-B14F-4D97-AF65-F5344CB8AC3E}">
        <p14:creationId xmlns:p14="http://schemas.microsoft.com/office/powerpoint/2010/main" val="2736604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GB" altLang="en-US"/>
              <a:t>Class</a:t>
            </a:r>
          </a:p>
        </p:txBody>
      </p:sp>
      <p:sp>
        <p:nvSpPr>
          <p:cNvPr id="19459" name="Content Placeholder 2"/>
          <p:cNvSpPr>
            <a:spLocks noGrp="1"/>
          </p:cNvSpPr>
          <p:nvPr>
            <p:ph sz="half" idx="10"/>
          </p:nvPr>
        </p:nvSpPr>
        <p:spPr/>
        <p:txBody>
          <a:bodyPr/>
          <a:lstStyle/>
          <a:p>
            <a:pPr eaLnBrk="1" hangingPunct="1"/>
            <a:r>
              <a:rPr lang="en-US" altLang="en-US"/>
              <a:t>A </a:t>
            </a:r>
            <a:r>
              <a:rPr lang="en-US" altLang="en-US" i="1"/>
              <a:t>class</a:t>
            </a:r>
            <a:r>
              <a:rPr lang="en-US" altLang="en-US"/>
              <a:t> is the blueprint from which individual objects are created. </a:t>
            </a:r>
            <a:endParaRPr lang="en-GB" altLang="en-US"/>
          </a:p>
          <a:p>
            <a:pPr eaLnBrk="1" hangingPunct="1"/>
            <a:r>
              <a:rPr lang="en-US" altLang="en-US"/>
              <a:t>In object-oriented terms, we say that your bicycle is an </a:t>
            </a:r>
            <a:r>
              <a:rPr lang="en-US" altLang="en-US" i="1"/>
              <a:t>instance</a:t>
            </a:r>
            <a:r>
              <a:rPr lang="en-US" altLang="en-US"/>
              <a:t> of the </a:t>
            </a:r>
            <a:r>
              <a:rPr lang="en-US" altLang="en-US" i="1"/>
              <a:t>class of objects</a:t>
            </a:r>
            <a:r>
              <a:rPr lang="en-US" altLang="en-US"/>
              <a:t> known as bicycles. </a:t>
            </a:r>
          </a:p>
          <a:p>
            <a:pPr eaLnBrk="1" hangingPunct="1"/>
            <a:endParaRPr lang="en-GB" altLang="en-US"/>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AE6ED63E-7AFC-45C9-8712-F00C0067EFB6}" type="slidenum">
              <a:rPr lang="en-US" altLang="en-US" sz="1200">
                <a:solidFill>
                  <a:srgbClr val="898989"/>
                </a:solidFill>
              </a:rPr>
              <a:pPr/>
              <a:t>32</a:t>
            </a:fld>
            <a:endParaRPr lang="en-US" altLang="en-US" sz="1200">
              <a:solidFill>
                <a:srgbClr val="898989"/>
              </a:solidFill>
            </a:endParaRPr>
          </a:p>
        </p:txBody>
      </p:sp>
    </p:spTree>
    <p:extLst>
      <p:ext uri="{BB962C8B-B14F-4D97-AF65-F5344CB8AC3E}">
        <p14:creationId xmlns:p14="http://schemas.microsoft.com/office/powerpoint/2010/main" val="180865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8658D-C556-49EF-826B-277DD2798CFB}"/>
              </a:ext>
            </a:extLst>
          </p:cNvPr>
          <p:cNvSpPr>
            <a:spLocks noGrp="1"/>
          </p:cNvSpPr>
          <p:nvPr>
            <p:ph type="title"/>
          </p:nvPr>
        </p:nvSpPr>
        <p:spPr/>
        <p:txBody>
          <a:bodyPr/>
          <a:lstStyle/>
          <a:p>
            <a:r>
              <a:rPr lang="en-US"/>
              <a:t>Classes and Objects</a:t>
            </a:r>
            <a:endParaRPr lang="en-CA"/>
          </a:p>
        </p:txBody>
      </p:sp>
      <p:sp>
        <p:nvSpPr>
          <p:cNvPr id="18434" name="Rectangle 8"/>
          <p:cNvSpPr>
            <a:spLocks noGrp="1" noChangeArrowheads="1"/>
          </p:cNvSpPr>
          <p:nvPr>
            <p:ph sz="half" idx="10"/>
          </p:nvPr>
        </p:nvSpPr>
        <p:spPr/>
        <p:txBody>
          <a:bodyPr/>
          <a:lstStyle/>
          <a:p>
            <a:pPr eaLnBrk="1" hangingPunct="1"/>
            <a:r>
              <a:rPr lang="tr-TR" altLang="en-US" sz="2800"/>
              <a:t>Classes:</a:t>
            </a:r>
          </a:p>
          <a:p>
            <a:pPr lvl="1" eaLnBrk="1" hangingPunct="1"/>
            <a:r>
              <a:rPr lang="tr-TR" altLang="en-US" sz="2400"/>
              <a:t>People,books,dogs,cats,cars,airplanes,trains,etc.</a:t>
            </a:r>
          </a:p>
          <a:p>
            <a:pPr eaLnBrk="1" hangingPunct="1"/>
            <a:r>
              <a:rPr lang="tr-TR" altLang="en-US" sz="2800"/>
              <a:t>Instance of a class</a:t>
            </a:r>
          </a:p>
          <a:p>
            <a:pPr lvl="1" eaLnBrk="1" hangingPunct="1"/>
            <a:r>
              <a:rPr lang="tr-TR" altLang="en-US" sz="2400"/>
              <a:t>You, your parents, the book you are reading, the car you drive</a:t>
            </a:r>
          </a:p>
          <a:p>
            <a:pPr eaLnBrk="1" hangingPunct="1">
              <a:buFont typeface="Wingdings" panose="05000000000000000000" pitchFamily="2" charset="2"/>
              <a:buNone/>
            </a:pPr>
            <a:r>
              <a:rPr lang="tr-TR" altLang="en-US" sz="2800" i="1"/>
              <a:t>Example: </a:t>
            </a:r>
            <a:r>
              <a:rPr lang="tr-TR" altLang="en-US" sz="2800"/>
              <a:t>Car class</a:t>
            </a:r>
          </a:p>
          <a:p>
            <a:pPr lvl="1" eaLnBrk="1" hangingPunct="1">
              <a:buFont typeface="Wingdings" panose="05000000000000000000" pitchFamily="2" charset="2"/>
              <a:buNone/>
            </a:pPr>
            <a:r>
              <a:rPr lang="tr-TR" altLang="en-US" sz="2400" b="1"/>
              <a:t>Property names</a:t>
            </a:r>
            <a:r>
              <a:rPr lang="tr-TR" altLang="en-US" sz="2400"/>
              <a:t>	</a:t>
            </a:r>
            <a:r>
              <a:rPr lang="tr-TR" altLang="en-US" sz="2400" b="1"/>
              <a:t>Method Names</a:t>
            </a:r>
          </a:p>
          <a:p>
            <a:pPr lvl="1" eaLnBrk="1" hangingPunct="1">
              <a:buFont typeface="Wingdings" panose="05000000000000000000" pitchFamily="2" charset="2"/>
              <a:buNone/>
            </a:pPr>
            <a:r>
              <a:rPr lang="tr-TR" altLang="en-US" sz="2400"/>
              <a:t>model			startEngine	</a:t>
            </a:r>
          </a:p>
          <a:p>
            <a:pPr lvl="1" eaLnBrk="1" hangingPunct="1">
              <a:buFont typeface="Wingdings" panose="05000000000000000000" pitchFamily="2" charset="2"/>
              <a:buNone/>
            </a:pPr>
            <a:r>
              <a:rPr lang="tr-TR" altLang="en-US" sz="2400"/>
              <a:t>year			stopEngine			</a:t>
            </a:r>
          </a:p>
          <a:p>
            <a:pPr lvl="1" eaLnBrk="1" hangingPunct="1">
              <a:buFont typeface="Wingdings" panose="05000000000000000000" pitchFamily="2" charset="2"/>
              <a:buNone/>
            </a:pPr>
            <a:r>
              <a:rPr lang="tr-TR" altLang="en-US" sz="2400"/>
              <a:t>Color			accelerate</a:t>
            </a:r>
          </a:p>
          <a:p>
            <a:pPr lvl="1" eaLnBrk="1" hangingPunct="1"/>
            <a:endParaRPr lang="en-US" altLang="en-US" sz="2400"/>
          </a:p>
        </p:txBody>
      </p:sp>
      <p:sp>
        <p:nvSpPr>
          <p:cNvPr id="2" name="Slide Number Placeholder 1">
            <a:extLst>
              <a:ext uri="{FF2B5EF4-FFF2-40B4-BE49-F238E27FC236}">
                <a16:creationId xmlns:a16="http://schemas.microsoft.com/office/drawing/2014/main" id="{4056F75F-8AED-403B-8DD3-CCA322FB3E22}"/>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33</a:t>
            </a:fld>
            <a:endParaRPr lang="en-GB"/>
          </a:p>
        </p:txBody>
      </p:sp>
    </p:spTree>
    <p:extLst>
      <p:ext uri="{BB962C8B-B14F-4D97-AF65-F5344CB8AC3E}">
        <p14:creationId xmlns:p14="http://schemas.microsoft.com/office/powerpoint/2010/main" val="364503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E577-B238-06DD-5614-8025F928A3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59C304-2533-5767-51A1-00A420ACB9E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07530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04106" y="-201235"/>
            <a:ext cx="8515350" cy="1391602"/>
          </a:xfrm>
        </p:spPr>
        <p:txBody>
          <a:bodyPr>
            <a:normAutofit/>
          </a:bodyPr>
          <a:lstStyle/>
          <a:p>
            <a:pPr eaLnBrk="1" hangingPunct="1"/>
            <a:r>
              <a:rPr lang="en-US" altLang="en-US">
                <a:cs typeface="Times New Roman" panose="02020603050405020304" pitchFamily="18" charset="0"/>
              </a:rPr>
              <a:t>Thinking About Objects: Introduction to Object Technology and the Unified Modeling Language</a:t>
            </a:r>
          </a:p>
        </p:txBody>
      </p:sp>
      <p:sp>
        <p:nvSpPr>
          <p:cNvPr id="37891" name="Rectangle 3"/>
          <p:cNvSpPr>
            <a:spLocks noGrp="1" noChangeArrowheads="1"/>
          </p:cNvSpPr>
          <p:nvPr>
            <p:ph sz="half" idx="10"/>
          </p:nvPr>
        </p:nvSpPr>
        <p:spPr/>
        <p:txBody>
          <a:bodyPr>
            <a:normAutofit/>
          </a:bodyPr>
          <a:lstStyle/>
          <a:p>
            <a:pPr eaLnBrk="1" hangingPunct="1"/>
            <a:r>
              <a:rPr lang="en-US" altLang="en-US"/>
              <a:t>Object orientation</a:t>
            </a:r>
          </a:p>
          <a:p>
            <a:r>
              <a:rPr lang="en-US" altLang="en-US"/>
              <a:t>Unified Modeling Language (UML) - Flexible and extendible graphical language that uses common notation</a:t>
            </a:r>
          </a:p>
          <a:p>
            <a:pPr lvl="1"/>
            <a:r>
              <a:rPr lang="en-GB" altLang="en-US" sz="2000"/>
              <a:t>UML is a diagramming tool for describing and documenting object oriented applications</a:t>
            </a:r>
          </a:p>
          <a:p>
            <a:pPr lvl="1"/>
            <a:r>
              <a:rPr lang="en-GB" altLang="en-US" sz="2000"/>
              <a:t>Programming language independent</a:t>
            </a:r>
          </a:p>
          <a:p>
            <a:pPr lvl="1"/>
            <a:r>
              <a:rPr lang="en-GB" altLang="en-US" sz="2000"/>
              <a:t>Used for modelling an application before its engineered</a:t>
            </a:r>
          </a:p>
          <a:p>
            <a:pPr lvl="1"/>
            <a:r>
              <a:rPr lang="en-GB" altLang="en-US" sz="2000"/>
              <a:t>Twelve different diagrams in all, with many complex details</a:t>
            </a:r>
          </a:p>
          <a:p>
            <a:pPr lvl="1"/>
            <a:r>
              <a:rPr lang="en-GB" altLang="en-US" sz="2400"/>
              <a:t>We’ll be covering just class diagrams</a:t>
            </a:r>
          </a:p>
          <a:p>
            <a:pPr marL="457200" lvl="1" indent="0">
              <a:buNone/>
            </a:pPr>
            <a:r>
              <a:rPr lang="en-GB" altLang="en-US" sz="2400"/>
              <a:t>	</a:t>
            </a:r>
            <a:r>
              <a:rPr lang="en-GB" altLang="en-US" sz="1600"/>
              <a:t>Very useful for describing APIs and discussing OO applications</a:t>
            </a:r>
          </a:p>
          <a:p>
            <a:pPr lvl="1"/>
            <a:endParaRPr lang="en-GB" altLang="en-US" sz="1600"/>
          </a:p>
          <a:p>
            <a:pPr marL="457200" lvl="1" indent="0" eaLnBrk="1" hangingPunct="1">
              <a:buNone/>
            </a:pPr>
            <a:endParaRPr lang="en-US" altLang="en-US"/>
          </a:p>
        </p:txBody>
      </p:sp>
      <p:sp>
        <p:nvSpPr>
          <p:cNvPr id="2" name="Slide Number Placeholder 1">
            <a:extLst>
              <a:ext uri="{FF2B5EF4-FFF2-40B4-BE49-F238E27FC236}">
                <a16:creationId xmlns:a16="http://schemas.microsoft.com/office/drawing/2014/main" id="{E52AFD11-9979-44ED-8AC7-59D48E240350}"/>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35</a:t>
            </a:fld>
            <a:endParaRPr lang="en-GB"/>
          </a:p>
        </p:txBody>
      </p:sp>
    </p:spTree>
    <p:extLst>
      <p:ext uri="{BB962C8B-B14F-4D97-AF65-F5344CB8AC3E}">
        <p14:creationId xmlns:p14="http://schemas.microsoft.com/office/powerpoint/2010/main" val="3447347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More on Classes and Objects</a:t>
            </a:r>
          </a:p>
        </p:txBody>
      </p:sp>
      <p:sp>
        <p:nvSpPr>
          <p:cNvPr id="5123" name="Rectangle 3"/>
          <p:cNvSpPr>
            <a:spLocks noGrp="1" noChangeArrowheads="1"/>
          </p:cNvSpPr>
          <p:nvPr>
            <p:ph sz="half" idx="10"/>
          </p:nvPr>
        </p:nvSpPr>
        <p:spPr>
          <a:xfrm>
            <a:off x="628650" y="2204864"/>
            <a:ext cx="7687766" cy="3240360"/>
          </a:xfrm>
        </p:spPr>
        <p:txBody>
          <a:bodyPr rtlCol="0">
            <a:normAutofit fontScale="85000" lnSpcReduction="20000"/>
          </a:bodyPr>
          <a:lstStyle/>
          <a:p>
            <a:pPr eaLnBrk="1" fontAlgn="auto" hangingPunct="1">
              <a:spcAft>
                <a:spcPts val="0"/>
              </a:spcAft>
              <a:defRPr/>
            </a:pPr>
            <a:r>
              <a:rPr lang="en-US"/>
              <a:t>A Java program consists of one or more </a:t>
            </a:r>
            <a:r>
              <a:rPr lang="en-US">
                <a:solidFill>
                  <a:schemeClr val="tx2"/>
                </a:solidFill>
              </a:rPr>
              <a:t>classes</a:t>
            </a:r>
          </a:p>
          <a:p>
            <a:pPr eaLnBrk="1" fontAlgn="auto" hangingPunct="1">
              <a:spcAft>
                <a:spcPts val="0"/>
              </a:spcAft>
              <a:defRPr/>
            </a:pPr>
            <a:r>
              <a:rPr lang="en-US"/>
              <a:t>A class is an abstract description of </a:t>
            </a:r>
            <a:r>
              <a:rPr lang="en-US">
                <a:solidFill>
                  <a:schemeClr val="tx2"/>
                </a:solidFill>
              </a:rPr>
              <a:t>objects</a:t>
            </a:r>
          </a:p>
          <a:p>
            <a:pPr eaLnBrk="1" fontAlgn="auto" hangingPunct="1">
              <a:spcAft>
                <a:spcPts val="0"/>
              </a:spcAft>
              <a:defRPr/>
            </a:pPr>
            <a:r>
              <a:rPr lang="en-US"/>
              <a:t>Class is a template for an object</a:t>
            </a:r>
          </a:p>
          <a:p>
            <a:pPr eaLnBrk="1" fontAlgn="auto" hangingPunct="1">
              <a:spcAft>
                <a:spcPts val="0"/>
              </a:spcAft>
              <a:defRPr/>
            </a:pPr>
            <a:r>
              <a:rPr lang="en-US"/>
              <a:t>Class defines a new data type</a:t>
            </a:r>
          </a:p>
          <a:p>
            <a:pPr eaLnBrk="1" fontAlgn="auto" hangingPunct="1">
              <a:spcAft>
                <a:spcPts val="0"/>
              </a:spcAft>
              <a:defRPr/>
            </a:pPr>
            <a:r>
              <a:rPr lang="en-US"/>
              <a:t>Once defined, this new data type can be used to create objects of that type</a:t>
            </a:r>
          </a:p>
          <a:p>
            <a:pPr eaLnBrk="1" fontAlgn="auto" hangingPunct="1">
              <a:spcAft>
                <a:spcPts val="0"/>
              </a:spcAft>
              <a:defRPr/>
            </a:pPr>
            <a:r>
              <a:rPr lang="en-US"/>
              <a:t>An object is instance of a class.</a:t>
            </a:r>
          </a:p>
          <a:p>
            <a:pPr eaLnBrk="1" fontAlgn="auto" hangingPunct="1">
              <a:spcAft>
                <a:spcPts val="0"/>
              </a:spcAft>
              <a:defRPr/>
            </a:pPr>
            <a:r>
              <a:rPr lang="en-US"/>
              <a:t>Because an object is an instance of a class, you will often see the two words object and instance interchangeably</a:t>
            </a:r>
          </a:p>
          <a:p>
            <a:pPr eaLnBrk="1" fontAlgn="auto" hangingPunct="1">
              <a:spcAft>
                <a:spcPts val="0"/>
              </a:spcAft>
              <a:defRPr/>
            </a:pPr>
            <a:r>
              <a:rPr lang="en-US"/>
              <a:t>Here is an example class:</a:t>
            </a:r>
          </a:p>
          <a:p>
            <a:pPr lvl="1" eaLnBrk="1" fontAlgn="auto" hangingPunct="1">
              <a:spcAft>
                <a:spcPts val="0"/>
              </a:spcAft>
              <a:defRPr/>
            </a:pPr>
            <a:r>
              <a:rPr lang="en-US">
                <a:solidFill>
                  <a:schemeClr val="accent2"/>
                </a:solidFill>
                <a:latin typeface="Trebuchet MS" pitchFamily="34" charset="0"/>
              </a:rPr>
              <a:t>class Dog { </a:t>
            </a:r>
            <a:r>
              <a:rPr lang="en-US" i="1"/>
              <a:t>...description of a dog goes here...</a:t>
            </a:r>
            <a:r>
              <a:rPr lang="en-US">
                <a:latin typeface="Trebuchet MS" pitchFamily="34" charset="0"/>
              </a:rPr>
              <a:t> </a:t>
            </a:r>
            <a:r>
              <a:rPr lang="en-US">
                <a:solidFill>
                  <a:schemeClr val="accent2"/>
                </a:solidFill>
                <a:latin typeface="Trebuchet MS" pitchFamily="34" charset="0"/>
              </a:rPr>
              <a:t>}</a:t>
            </a:r>
          </a:p>
          <a:p>
            <a:pPr eaLnBrk="1" fontAlgn="auto" hangingPunct="1">
              <a:spcAft>
                <a:spcPts val="0"/>
              </a:spcAft>
              <a:defRPr/>
            </a:pPr>
            <a:r>
              <a:rPr lang="en-US"/>
              <a:t>Here are some objects of that class:</a:t>
            </a:r>
          </a:p>
        </p:txBody>
      </p:sp>
      <p:sp>
        <p:nvSpPr>
          <p:cNvPr id="8" name="Slide Number Placeholder 3"/>
          <p:cNvSpPr>
            <a:spLocks noGrp="1"/>
          </p:cNvSpPr>
          <p:nvPr>
            <p:ph type="sldNum" sz="quarter" idx="4294967295"/>
          </p:nvPr>
        </p:nvSpPr>
        <p:spPr>
          <a:xfrm>
            <a:off x="7010400" y="6356350"/>
            <a:ext cx="2133600" cy="365125"/>
          </a:xfrm>
          <a:prstGeom prst="rect">
            <a:avLst/>
          </a:prstGeom>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D615A6E-33D4-4688-9DA8-494AB510DA64}" type="slidenum">
              <a:rPr lang="en-US" altLang="en-US" sz="1200">
                <a:solidFill>
                  <a:srgbClr val="898989"/>
                </a:solidFill>
              </a:rPr>
              <a:pPr/>
              <a:t>36</a:t>
            </a:fld>
            <a:endParaRPr lang="en-US" altLang="en-US" sz="1200">
              <a:solidFill>
                <a:srgbClr val="898989"/>
              </a:solidFill>
            </a:endParaRPr>
          </a:p>
        </p:txBody>
      </p:sp>
      <p:pic>
        <p:nvPicPr>
          <p:cNvPr id="5125" name="Picture 5" descr="do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45224"/>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dog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3030" y="5540474"/>
            <a:ext cx="1282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dog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700" y="5387218"/>
            <a:ext cx="711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dog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6780" y="5287473"/>
            <a:ext cx="1409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024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p:cTn id="7" dur="500" fill="hold"/>
                                        <p:tgtEl>
                                          <p:spTgt spid="5125"/>
                                        </p:tgtEl>
                                        <p:attrNameLst>
                                          <p:attrName>ppt_w</p:attrName>
                                        </p:attrNameLst>
                                      </p:cBhvr>
                                      <p:tavLst>
                                        <p:tav tm="0">
                                          <p:val>
                                            <p:fltVal val="0"/>
                                          </p:val>
                                        </p:tav>
                                        <p:tav tm="100000">
                                          <p:val>
                                            <p:strVal val="#ppt_w"/>
                                          </p:val>
                                        </p:tav>
                                      </p:tavLst>
                                    </p:anim>
                                    <p:anim calcmode="lin" valueType="num">
                                      <p:cBhvr>
                                        <p:cTn id="8" dur="500" fill="hold"/>
                                        <p:tgtEl>
                                          <p:spTgt spid="512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126"/>
                                        </p:tgtEl>
                                        <p:attrNameLst>
                                          <p:attrName>style.visibility</p:attrName>
                                        </p:attrNameLst>
                                      </p:cBhvr>
                                      <p:to>
                                        <p:strVal val="visible"/>
                                      </p:to>
                                    </p:set>
                                    <p:anim calcmode="lin" valueType="num">
                                      <p:cBhvr>
                                        <p:cTn id="13" dur="500" fill="hold"/>
                                        <p:tgtEl>
                                          <p:spTgt spid="5126"/>
                                        </p:tgtEl>
                                        <p:attrNameLst>
                                          <p:attrName>ppt_w</p:attrName>
                                        </p:attrNameLst>
                                      </p:cBhvr>
                                      <p:tavLst>
                                        <p:tav tm="0">
                                          <p:val>
                                            <p:fltVal val="0"/>
                                          </p:val>
                                        </p:tav>
                                        <p:tav tm="100000">
                                          <p:val>
                                            <p:strVal val="#ppt_w"/>
                                          </p:val>
                                        </p:tav>
                                      </p:tavLst>
                                    </p:anim>
                                    <p:anim calcmode="lin" valueType="num">
                                      <p:cBhvr>
                                        <p:cTn id="14" dur="500" fill="hold"/>
                                        <p:tgtEl>
                                          <p:spTgt spid="512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5127"/>
                                        </p:tgtEl>
                                        <p:attrNameLst>
                                          <p:attrName>style.visibility</p:attrName>
                                        </p:attrNameLst>
                                      </p:cBhvr>
                                      <p:to>
                                        <p:strVal val="visible"/>
                                      </p:to>
                                    </p:set>
                                    <p:anim calcmode="lin" valueType="num">
                                      <p:cBhvr>
                                        <p:cTn id="19" dur="500" fill="hold"/>
                                        <p:tgtEl>
                                          <p:spTgt spid="5127"/>
                                        </p:tgtEl>
                                        <p:attrNameLst>
                                          <p:attrName>ppt_w</p:attrName>
                                        </p:attrNameLst>
                                      </p:cBhvr>
                                      <p:tavLst>
                                        <p:tav tm="0">
                                          <p:val>
                                            <p:fltVal val="0"/>
                                          </p:val>
                                        </p:tav>
                                        <p:tav tm="100000">
                                          <p:val>
                                            <p:strVal val="#ppt_w"/>
                                          </p:val>
                                        </p:tav>
                                      </p:tavLst>
                                    </p:anim>
                                    <p:anim calcmode="lin" valueType="num">
                                      <p:cBhvr>
                                        <p:cTn id="20" dur="500" fill="hold"/>
                                        <p:tgtEl>
                                          <p:spTgt spid="5127"/>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5128"/>
                                        </p:tgtEl>
                                        <p:attrNameLst>
                                          <p:attrName>style.visibility</p:attrName>
                                        </p:attrNameLst>
                                      </p:cBhvr>
                                      <p:to>
                                        <p:strVal val="visible"/>
                                      </p:to>
                                    </p:set>
                                    <p:anim calcmode="lin" valueType="num">
                                      <p:cBhvr>
                                        <p:cTn id="25" dur="500" fill="hold"/>
                                        <p:tgtEl>
                                          <p:spTgt spid="5128"/>
                                        </p:tgtEl>
                                        <p:attrNameLst>
                                          <p:attrName>ppt_w</p:attrName>
                                        </p:attrNameLst>
                                      </p:cBhvr>
                                      <p:tavLst>
                                        <p:tav tm="0">
                                          <p:val>
                                            <p:fltVal val="0"/>
                                          </p:val>
                                        </p:tav>
                                        <p:tav tm="100000">
                                          <p:val>
                                            <p:strVal val="#ppt_w"/>
                                          </p:val>
                                        </p:tav>
                                      </p:tavLst>
                                    </p:anim>
                                    <p:anim calcmode="lin" valueType="num">
                                      <p:cBhvr>
                                        <p:cTn id="26" dur="500" fill="hold"/>
                                        <p:tgtEl>
                                          <p:spTgt spid="51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en-US" altLang="en-US">
                <a:cs typeface="Times New Roman" panose="02020603050405020304" pitchFamily="18" charset="0"/>
              </a:rPr>
              <a:t>Thinking About Objects, classes and class diagrams</a:t>
            </a:r>
          </a:p>
        </p:txBody>
      </p:sp>
      <p:sp>
        <p:nvSpPr>
          <p:cNvPr id="38915" name="Rectangle 3"/>
          <p:cNvSpPr>
            <a:spLocks noGrp="1" noChangeArrowheads="1"/>
          </p:cNvSpPr>
          <p:nvPr>
            <p:ph sz="half" idx="10"/>
          </p:nvPr>
        </p:nvSpPr>
        <p:spPr/>
        <p:txBody>
          <a:bodyPr>
            <a:noAutofit/>
          </a:bodyPr>
          <a:lstStyle/>
          <a:p>
            <a:pPr eaLnBrk="1" hangingPunct="1"/>
            <a:r>
              <a:rPr lang="en-US" altLang="en-US" sz="2000"/>
              <a:t>Objects</a:t>
            </a:r>
          </a:p>
          <a:p>
            <a:pPr lvl="1" eaLnBrk="1" hangingPunct="1"/>
            <a:r>
              <a:rPr lang="en-US" altLang="en-US" sz="2000"/>
              <a:t>Reusable software components that model real-world items</a:t>
            </a:r>
          </a:p>
          <a:p>
            <a:pPr lvl="1" eaLnBrk="1" hangingPunct="1"/>
            <a:r>
              <a:rPr lang="en-US" altLang="en-US" sz="2000"/>
              <a:t>Look all around you</a:t>
            </a:r>
          </a:p>
          <a:p>
            <a:pPr lvl="2" eaLnBrk="1" hangingPunct="1"/>
            <a:r>
              <a:rPr lang="en-US" altLang="en-US" sz="2000"/>
              <a:t>People, animals, plants, cars, etc.</a:t>
            </a:r>
          </a:p>
          <a:p>
            <a:pPr lvl="1" eaLnBrk="1" hangingPunct="1"/>
            <a:r>
              <a:rPr lang="en-US" altLang="en-US" sz="2000"/>
              <a:t>Attributes</a:t>
            </a:r>
          </a:p>
          <a:p>
            <a:pPr lvl="2" eaLnBrk="1" hangingPunct="1"/>
            <a:r>
              <a:rPr lang="en-US" altLang="en-US" sz="2000"/>
              <a:t>Size, shape, color, weight, etc.</a:t>
            </a:r>
          </a:p>
          <a:p>
            <a:pPr lvl="1" eaLnBrk="1" hangingPunct="1"/>
            <a:r>
              <a:rPr lang="en-US" altLang="en-US" sz="2000"/>
              <a:t>Behaviors</a:t>
            </a:r>
          </a:p>
          <a:p>
            <a:pPr lvl="2" eaLnBrk="1" hangingPunct="1"/>
            <a:r>
              <a:rPr lang="en-US" altLang="en-US" sz="2000"/>
              <a:t>Babies cry, crawl, sleep, etc.</a:t>
            </a:r>
          </a:p>
          <a:p>
            <a:pPr eaLnBrk="1" hangingPunct="1"/>
            <a:r>
              <a:rPr lang="en-GB" altLang="en-US" sz="2000"/>
              <a:t>Class Diagrams</a:t>
            </a:r>
          </a:p>
          <a:p>
            <a:pPr lvl="1" eaLnBrk="1" hangingPunct="1"/>
            <a:r>
              <a:rPr lang="en-GB" altLang="en-US" sz="2000"/>
              <a:t>Describe classes and interfaces</a:t>
            </a:r>
          </a:p>
          <a:p>
            <a:pPr lvl="1" eaLnBrk="1" hangingPunct="1"/>
            <a:r>
              <a:rPr lang="en-GB" altLang="en-US" sz="2000"/>
              <a:t>…their properties</a:t>
            </a:r>
          </a:p>
          <a:p>
            <a:pPr lvl="1" eaLnBrk="1" hangingPunct="1"/>
            <a:r>
              <a:rPr lang="en-GB" altLang="en-US" sz="2000"/>
              <a:t>…their public interface</a:t>
            </a:r>
          </a:p>
          <a:p>
            <a:pPr lvl="1" eaLnBrk="1" hangingPunct="1"/>
            <a:r>
              <a:rPr lang="en-GB" altLang="en-US" sz="2000"/>
              <a:t>…and their relationships (e.g. inheritance, aggregation</a:t>
            </a:r>
            <a:endParaRPr lang="en-US" altLang="en-US" sz="2000"/>
          </a:p>
        </p:txBody>
      </p:sp>
      <p:sp>
        <p:nvSpPr>
          <p:cNvPr id="2" name="Slide Number Placeholder 1">
            <a:extLst>
              <a:ext uri="{FF2B5EF4-FFF2-40B4-BE49-F238E27FC236}">
                <a16:creationId xmlns:a16="http://schemas.microsoft.com/office/drawing/2014/main" id="{6FCB5B04-E3AC-4C5F-8D70-7E7C09C9B6EE}"/>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37</a:t>
            </a:fld>
            <a:endParaRPr lang="en-GB"/>
          </a:p>
        </p:txBody>
      </p:sp>
    </p:spTree>
    <p:extLst>
      <p:ext uri="{BB962C8B-B14F-4D97-AF65-F5344CB8AC3E}">
        <p14:creationId xmlns:p14="http://schemas.microsoft.com/office/powerpoint/2010/main" val="414271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GB" altLang="en-US"/>
              <a:t>UML -- Classes</a:t>
            </a:r>
          </a:p>
        </p:txBody>
      </p:sp>
      <p:sp>
        <p:nvSpPr>
          <p:cNvPr id="47107" name="Rectangle 3"/>
          <p:cNvSpPr>
            <a:spLocks noGrp="1" noChangeArrowheads="1"/>
          </p:cNvSpPr>
          <p:nvPr>
            <p:ph sz="half" idx="10"/>
          </p:nvPr>
        </p:nvSpPr>
        <p:spPr>
          <a:xfrm>
            <a:off x="628650" y="2393740"/>
            <a:ext cx="4231382" cy="4464260"/>
          </a:xfrm>
        </p:spPr>
        <p:txBody>
          <a:bodyPr/>
          <a:lstStyle/>
          <a:p>
            <a:pPr eaLnBrk="1" hangingPunct="1"/>
            <a:r>
              <a:rPr lang="en-GB" altLang="en-US" sz="2000"/>
              <a:t>Box with 3 sections</a:t>
            </a:r>
          </a:p>
          <a:p>
            <a:pPr eaLnBrk="1" hangingPunct="1"/>
            <a:r>
              <a:rPr lang="en-GB" altLang="en-US" sz="2000"/>
              <a:t>The top contains the class name</a:t>
            </a:r>
          </a:p>
          <a:p>
            <a:pPr eaLnBrk="1" hangingPunct="1"/>
            <a:r>
              <a:rPr lang="en-GB" altLang="en-US" sz="2000"/>
              <a:t>The middle lists the classes attributes</a:t>
            </a:r>
          </a:p>
          <a:p>
            <a:pPr eaLnBrk="1" hangingPunct="1"/>
            <a:r>
              <a:rPr lang="en-GB" altLang="en-US" sz="2000"/>
              <a:t>The bottom lists the classes methods</a:t>
            </a:r>
          </a:p>
          <a:p>
            <a:pPr eaLnBrk="1" hangingPunct="1"/>
            <a:r>
              <a:rPr lang="en-GB" altLang="en-US" sz="2000"/>
              <a:t>Can indicate parameters and return types to methods, as well as their visibility</a:t>
            </a:r>
          </a:p>
        </p:txBody>
      </p:sp>
      <p:sp>
        <p:nvSpPr>
          <p:cNvPr id="2" name="Slide Number Placeholder 1">
            <a:extLst>
              <a:ext uri="{FF2B5EF4-FFF2-40B4-BE49-F238E27FC236}">
                <a16:creationId xmlns:a16="http://schemas.microsoft.com/office/drawing/2014/main" id="{F8CFC3C3-855E-43BF-9886-D3F4193143E5}"/>
              </a:ext>
            </a:extLst>
          </p:cNvPr>
          <p:cNvSpPr>
            <a:spLocks noGrp="1"/>
          </p:cNvSpPr>
          <p:nvPr>
            <p:ph type="sldNum" sz="quarter" idx="4294967295"/>
          </p:nvPr>
        </p:nvSpPr>
        <p:spPr>
          <a:xfrm>
            <a:off x="7010400" y="6356350"/>
            <a:ext cx="2133600" cy="365125"/>
          </a:xfrm>
          <a:prstGeom prst="rect">
            <a:avLst/>
          </a:prstGeom>
        </p:spPr>
        <p:txBody>
          <a:bodyPr/>
          <a:lstStyle/>
          <a:p>
            <a:pPr>
              <a:defRPr/>
            </a:pPr>
            <a:fld id="{DC8CA929-CEE5-4008-BBE2-4AFACF20061A}" type="slidenum">
              <a:rPr lang="en-GB" altLang="en-US" smtClean="0"/>
              <a:pPr>
                <a:defRPr/>
              </a:pPr>
              <a:t>38</a:t>
            </a:fld>
            <a:endParaRPr lang="en-GB" altLang="en-US"/>
          </a:p>
        </p:txBody>
      </p:sp>
      <p:pic>
        <p:nvPicPr>
          <p:cNvPr id="47108" name="Picture 4" descr="F:\temp\intro2java\img\Cla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657" y="1577570"/>
            <a:ext cx="2891855" cy="370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164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GB" altLang="en-US"/>
              <a:t>UML -- Comments</a:t>
            </a:r>
          </a:p>
        </p:txBody>
      </p:sp>
      <p:sp>
        <p:nvSpPr>
          <p:cNvPr id="49155" name="Rectangle 3"/>
          <p:cNvSpPr>
            <a:spLocks noGrp="1" noChangeArrowheads="1"/>
          </p:cNvSpPr>
          <p:nvPr>
            <p:ph sz="half" idx="10"/>
          </p:nvPr>
        </p:nvSpPr>
        <p:spPr/>
        <p:txBody>
          <a:bodyPr/>
          <a:lstStyle/>
          <a:p>
            <a:pPr eaLnBrk="1" hangingPunct="1"/>
            <a:r>
              <a:rPr lang="en-GB" altLang="en-US" sz="2000"/>
              <a:t>Useful for adding text for the readers of your diagram</a:t>
            </a:r>
          </a:p>
          <a:p>
            <a:pPr eaLnBrk="1" hangingPunct="1"/>
            <a:r>
              <a:rPr lang="en-GB" altLang="en-US" sz="2000"/>
              <a:t>The symbol looks like a little post-it note, with a dotted line joining it to the class or relationship that its describing</a:t>
            </a:r>
          </a:p>
        </p:txBody>
      </p:sp>
      <p:sp>
        <p:nvSpPr>
          <p:cNvPr id="2" name="Slide Number Placeholder 1">
            <a:extLst>
              <a:ext uri="{FF2B5EF4-FFF2-40B4-BE49-F238E27FC236}">
                <a16:creationId xmlns:a16="http://schemas.microsoft.com/office/drawing/2014/main" id="{44FEB553-2DAF-4DFB-BDE4-E5AF8EE1CD75}"/>
              </a:ext>
            </a:extLst>
          </p:cNvPr>
          <p:cNvSpPr>
            <a:spLocks noGrp="1"/>
          </p:cNvSpPr>
          <p:nvPr>
            <p:ph type="sldNum" sz="quarter" idx="4294967295"/>
          </p:nvPr>
        </p:nvSpPr>
        <p:spPr>
          <a:xfrm>
            <a:off x="7010400" y="6356350"/>
            <a:ext cx="2133600" cy="365125"/>
          </a:xfrm>
          <a:prstGeom prst="rect">
            <a:avLst/>
          </a:prstGeom>
        </p:spPr>
        <p:txBody>
          <a:bodyPr/>
          <a:lstStyle/>
          <a:p>
            <a:pPr>
              <a:defRPr/>
            </a:pPr>
            <a:fld id="{DC8CA929-CEE5-4008-BBE2-4AFACF20061A}" type="slidenum">
              <a:rPr lang="en-GB" altLang="en-US" smtClean="0"/>
              <a:pPr>
                <a:defRPr/>
              </a:pPr>
              <a:t>39</a:t>
            </a:fld>
            <a:endParaRPr lang="en-GB" altLang="en-US"/>
          </a:p>
        </p:txBody>
      </p:sp>
      <p:pic>
        <p:nvPicPr>
          <p:cNvPr id="49156" name="Picture 5" descr="F:\temp\intro2java\img\Comm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245" y="3137776"/>
            <a:ext cx="3048000" cy="254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305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36" name="Group 56"/>
          <p:cNvGraphicFramePr>
            <a:graphicFrameLocks noGrp="1"/>
          </p:cNvGraphicFramePr>
          <p:nvPr/>
        </p:nvGraphicFramePr>
        <p:xfrm>
          <a:off x="609600" y="1981200"/>
          <a:ext cx="7772400" cy="4253232"/>
        </p:xfrm>
        <a:graphic>
          <a:graphicData uri="http://schemas.openxmlformats.org/drawingml/2006/table">
            <a:tbl>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4508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rPr>
                        <a:t>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rPr>
                        <a:t>Size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Boolean (</a:t>
                      </a:r>
                      <a:r>
                        <a:rPr kumimoji="0" lang="en-GB" altLang="en-US" sz="1800" b="0" i="0" u="none" strike="noStrike" cap="none" normalizeH="0" baseline="0">
                          <a:ln>
                            <a:noFill/>
                          </a:ln>
                          <a:solidFill>
                            <a:schemeClr val="tx1"/>
                          </a:solidFill>
                          <a:effectLst/>
                          <a:latin typeface="Courier New" panose="02070309020205020404" pitchFamily="49" charset="0"/>
                        </a:rPr>
                        <a:t>boolean</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True/false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1 bit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Byte (</a:t>
                      </a:r>
                      <a:r>
                        <a:rPr kumimoji="0" lang="en-GB" altLang="en-US" sz="1800" b="0" i="0" u="none" strike="noStrike" cap="none" normalizeH="0" baseline="0">
                          <a:ln>
                            <a:noFill/>
                          </a:ln>
                          <a:solidFill>
                            <a:schemeClr val="tx1"/>
                          </a:solidFill>
                          <a:effectLst/>
                          <a:latin typeface="Courier New" panose="02070309020205020404" pitchFamily="49" charset="0"/>
                        </a:rPr>
                        <a:t>byte</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Byte-length integer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1 byte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Short (</a:t>
                      </a:r>
                      <a:r>
                        <a:rPr kumimoji="0" lang="en-GB" altLang="en-US" sz="1800" b="0" i="0" u="none" strike="noStrike" cap="none" normalizeH="0" baseline="0">
                          <a:ln>
                            <a:noFill/>
                          </a:ln>
                          <a:solidFill>
                            <a:schemeClr val="tx1"/>
                          </a:solidFill>
                          <a:effectLst/>
                          <a:latin typeface="Courier New" panose="02070309020205020404" pitchFamily="49" charset="0"/>
                        </a:rPr>
                        <a:t>short</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Short integer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2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Integer (</a:t>
                      </a:r>
                      <a:r>
                        <a:rPr kumimoji="0" lang="en-GB" altLang="en-US" sz="1800" b="0" i="0" u="none" strike="noStrike" cap="none" normalizeH="0" baseline="0">
                          <a:ln>
                            <a:noFill/>
                          </a:ln>
                          <a:solidFill>
                            <a:schemeClr val="tx1"/>
                          </a:solidFill>
                          <a:effectLst/>
                          <a:latin typeface="Courier New" panose="02070309020205020404" pitchFamily="49" charset="0"/>
                        </a:rPr>
                        <a:t>int</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Integer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4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Long (</a:t>
                      </a:r>
                      <a:r>
                        <a:rPr kumimoji="0" lang="en-GB" altLang="en-US" sz="1800" b="0" i="0" u="none" strike="noStrike" cap="none" normalizeH="0" baseline="0">
                          <a:ln>
                            <a:noFill/>
                          </a:ln>
                          <a:solidFill>
                            <a:schemeClr val="tx1"/>
                          </a:solidFill>
                          <a:effectLst/>
                          <a:latin typeface="Courier New" panose="02070309020205020404" pitchFamily="49" charset="0"/>
                        </a:rPr>
                        <a:t>long</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Long Integer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8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Float (</a:t>
                      </a:r>
                      <a:r>
                        <a:rPr kumimoji="0" lang="en-GB" altLang="en-US" sz="1800" b="0" i="0" u="none" strike="noStrike" cap="none" normalizeH="0" baseline="0">
                          <a:ln>
                            <a:noFill/>
                          </a:ln>
                          <a:solidFill>
                            <a:schemeClr val="tx1"/>
                          </a:solidFill>
                          <a:effectLst/>
                          <a:latin typeface="Courier New" panose="02070309020205020404" pitchFamily="49" charset="0"/>
                        </a:rPr>
                        <a:t>float</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Single precision floating point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4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Double (</a:t>
                      </a:r>
                      <a:r>
                        <a:rPr kumimoji="0" lang="en-GB" altLang="en-US" sz="1800" b="0" i="0" u="none" strike="noStrike" cap="none" normalizeH="0" baseline="0">
                          <a:ln>
                            <a:noFill/>
                          </a:ln>
                          <a:solidFill>
                            <a:schemeClr val="tx1"/>
                          </a:solidFill>
                          <a:effectLst/>
                          <a:latin typeface="Courier New" panose="02070309020205020404" pitchFamily="49" charset="0"/>
                        </a:rPr>
                        <a:t>double</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Double precision float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8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Char (</a:t>
                      </a:r>
                      <a:r>
                        <a:rPr kumimoji="0" lang="en-GB" altLang="en-US" sz="1800" b="0" i="0" u="none" strike="noStrike" cap="none" normalizeH="0" baseline="0">
                          <a:ln>
                            <a:noFill/>
                          </a:ln>
                          <a:solidFill>
                            <a:schemeClr val="tx1"/>
                          </a:solidFill>
                          <a:effectLst/>
                          <a:latin typeface="Courier New" panose="02070309020205020404" pitchFamily="49" charset="0"/>
                        </a:rPr>
                        <a:t>char</a:t>
                      </a:r>
                      <a:r>
                        <a:rPr kumimoji="0" lang="en-GB" altLang="en-US" sz="1800" b="0" i="0" u="none" strike="noStrike" cap="none" normalizeH="0" baseline="0">
                          <a:ln>
                            <a:noFill/>
                          </a:ln>
                          <a:solidFill>
                            <a:schemeClr val="tx1"/>
                          </a:solidFill>
                          <a:effectLst/>
                          <a:latin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Single 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imes New Roman" panose="02020603050405020304" pitchFamily="18" charset="0"/>
                        </a:rPr>
                        <a:t>2 bytes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7" name="Rectangle 57"/>
          <p:cNvSpPr>
            <a:spLocks noGrp="1" noChangeArrowheads="1"/>
          </p:cNvSpPr>
          <p:nvPr>
            <p:ph type="title"/>
          </p:nvPr>
        </p:nvSpPr>
        <p:spPr>
          <a:noFill/>
          <a:ln/>
        </p:spPr>
        <p:txBody>
          <a:bodyPr/>
          <a:lstStyle/>
          <a:p>
            <a:r>
              <a:rPr lang="en-GB" altLang="en-US"/>
              <a:t>Primitive Types</a:t>
            </a:r>
          </a:p>
        </p:txBody>
      </p:sp>
      <p:sp>
        <p:nvSpPr>
          <p:cNvPr id="2" name="Slide Number Placeholder 1">
            <a:extLst>
              <a:ext uri="{FF2B5EF4-FFF2-40B4-BE49-F238E27FC236}">
                <a16:creationId xmlns:a16="http://schemas.microsoft.com/office/drawing/2014/main" id="{01948A8B-0FEE-40A0-9440-66AB85C561F9}"/>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4</a:t>
            </a:fld>
            <a:endParaRPr lang="en-GB"/>
          </a:p>
        </p:txBody>
      </p:sp>
    </p:spTree>
    <p:extLst>
      <p:ext uri="{BB962C8B-B14F-4D97-AF65-F5344CB8AC3E}">
        <p14:creationId xmlns:p14="http://schemas.microsoft.com/office/powerpoint/2010/main" val="385646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GB" altLang="en-US"/>
              <a:t>UML -- Association</a:t>
            </a:r>
          </a:p>
        </p:txBody>
      </p:sp>
      <p:sp>
        <p:nvSpPr>
          <p:cNvPr id="48131" name="Rectangle 3"/>
          <p:cNvSpPr>
            <a:spLocks noGrp="1" noChangeArrowheads="1"/>
          </p:cNvSpPr>
          <p:nvPr>
            <p:ph sz="half" idx="10"/>
          </p:nvPr>
        </p:nvSpPr>
        <p:spPr/>
        <p:txBody>
          <a:bodyPr/>
          <a:lstStyle/>
          <a:p>
            <a:pPr eaLnBrk="1" hangingPunct="1">
              <a:lnSpc>
                <a:spcPct val="90000"/>
              </a:lnSpc>
            </a:pPr>
            <a:r>
              <a:rPr lang="en-GB" altLang="en-US" sz="2000"/>
              <a:t>A line between two classes indicates a relationship</a:t>
            </a:r>
          </a:p>
          <a:p>
            <a:pPr eaLnBrk="1" hangingPunct="1">
              <a:lnSpc>
                <a:spcPct val="90000"/>
              </a:lnSpc>
            </a:pPr>
            <a:r>
              <a:rPr lang="en-GB" altLang="en-US" sz="2000"/>
              <a:t>Extra information can be added to describe the relationship</a:t>
            </a:r>
          </a:p>
          <a:p>
            <a:pPr eaLnBrk="1" hangingPunct="1">
              <a:lnSpc>
                <a:spcPct val="90000"/>
              </a:lnSpc>
            </a:pPr>
            <a:r>
              <a:rPr lang="en-GB" altLang="en-US" sz="2000"/>
              <a:t>Including</a:t>
            </a:r>
          </a:p>
          <a:p>
            <a:pPr lvl="1" eaLnBrk="1" hangingPunct="1">
              <a:lnSpc>
                <a:spcPct val="90000"/>
              </a:lnSpc>
            </a:pPr>
            <a:r>
              <a:rPr lang="en-GB" altLang="en-US" sz="1800"/>
              <a:t>Its name</a:t>
            </a:r>
          </a:p>
          <a:p>
            <a:pPr lvl="1" eaLnBrk="1" hangingPunct="1">
              <a:lnSpc>
                <a:spcPct val="90000"/>
              </a:lnSpc>
            </a:pPr>
            <a:r>
              <a:rPr lang="en-GB" altLang="en-US" sz="1800"/>
              <a:t>The roles that the classes play</a:t>
            </a:r>
          </a:p>
          <a:p>
            <a:pPr lvl="1" eaLnBrk="1" hangingPunct="1">
              <a:lnSpc>
                <a:spcPct val="90000"/>
              </a:lnSpc>
            </a:pPr>
            <a:r>
              <a:rPr lang="en-GB" altLang="en-US" sz="1800"/>
              <a:t>The </a:t>
            </a:r>
            <a:r>
              <a:rPr lang="en-GB" altLang="en-US" sz="1800" i="1"/>
              <a:t>cardinality</a:t>
            </a:r>
            <a:r>
              <a:rPr lang="en-GB" altLang="en-US" sz="1800"/>
              <a:t> of the relationship (how many objects are involved)</a:t>
            </a:r>
          </a:p>
          <a:p>
            <a:pPr eaLnBrk="1" hangingPunct="1">
              <a:lnSpc>
                <a:spcPct val="90000"/>
              </a:lnSpc>
            </a:pPr>
            <a:r>
              <a:rPr lang="en-GB" altLang="en-US" sz="2000"/>
              <a:t>E.g. a Person worksFor a Company, which has many employees</a:t>
            </a:r>
          </a:p>
        </p:txBody>
      </p:sp>
      <p:sp>
        <p:nvSpPr>
          <p:cNvPr id="2" name="Slide Number Placeholder 1">
            <a:extLst>
              <a:ext uri="{FF2B5EF4-FFF2-40B4-BE49-F238E27FC236}">
                <a16:creationId xmlns:a16="http://schemas.microsoft.com/office/drawing/2014/main" id="{C6EF8003-9589-4278-8E62-F85E2925EE23}"/>
              </a:ext>
            </a:extLst>
          </p:cNvPr>
          <p:cNvSpPr>
            <a:spLocks noGrp="1"/>
          </p:cNvSpPr>
          <p:nvPr>
            <p:ph type="sldNum" sz="quarter" idx="4294967295"/>
          </p:nvPr>
        </p:nvSpPr>
        <p:spPr>
          <a:xfrm>
            <a:off x="7010400" y="6356350"/>
            <a:ext cx="2133600" cy="365125"/>
          </a:xfrm>
          <a:prstGeom prst="rect">
            <a:avLst/>
          </a:prstGeom>
        </p:spPr>
        <p:txBody>
          <a:bodyPr/>
          <a:lstStyle/>
          <a:p>
            <a:pPr>
              <a:defRPr/>
            </a:pPr>
            <a:fld id="{DC8CA929-CEE5-4008-BBE2-4AFACF20061A}" type="slidenum">
              <a:rPr lang="en-GB" altLang="en-US" smtClean="0"/>
              <a:pPr>
                <a:defRPr/>
              </a:pPr>
              <a:t>40</a:t>
            </a:fld>
            <a:endParaRPr lang="en-GB" altLang="en-US"/>
          </a:p>
        </p:txBody>
      </p:sp>
      <p:pic>
        <p:nvPicPr>
          <p:cNvPr id="48132" name="Picture 5" descr="F:\temp\intro2java\img\associ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628800"/>
            <a:ext cx="324643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19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GB" altLang="en-US"/>
              <a:t>UML -- Aggregation</a:t>
            </a:r>
          </a:p>
        </p:txBody>
      </p:sp>
      <p:sp>
        <p:nvSpPr>
          <p:cNvPr id="50179" name="Rectangle 3"/>
          <p:cNvSpPr>
            <a:spLocks noGrp="1" noChangeArrowheads="1"/>
          </p:cNvSpPr>
          <p:nvPr>
            <p:ph sz="half" idx="10"/>
          </p:nvPr>
        </p:nvSpPr>
        <p:spPr/>
        <p:txBody>
          <a:bodyPr/>
          <a:lstStyle/>
          <a:p>
            <a:pPr eaLnBrk="1" hangingPunct="1"/>
            <a:r>
              <a:rPr lang="en-GB" altLang="en-US" sz="2000"/>
              <a:t>Aggregation (a whole-part relationship) is shown by a line with clear diamond.</a:t>
            </a:r>
          </a:p>
          <a:p>
            <a:pPr eaLnBrk="1" hangingPunct="1"/>
            <a:r>
              <a:rPr lang="en-GB" altLang="en-US" sz="2000"/>
              <a:t>As aggregation is a form of relationship you can also add the usual extra information</a:t>
            </a:r>
          </a:p>
          <a:p>
            <a:pPr eaLnBrk="1" hangingPunct="1"/>
            <a:r>
              <a:rPr lang="en-GB" altLang="en-US" sz="2000"/>
              <a:t>I.e.</a:t>
            </a:r>
          </a:p>
          <a:p>
            <a:pPr lvl="1" eaLnBrk="1" hangingPunct="1"/>
            <a:r>
              <a:rPr lang="en-GB" altLang="en-US" sz="1800"/>
              <a:t>Name</a:t>
            </a:r>
          </a:p>
          <a:p>
            <a:pPr lvl="1" eaLnBrk="1" hangingPunct="1"/>
            <a:r>
              <a:rPr lang="en-GB" altLang="en-US" sz="1800"/>
              <a:t>Roles</a:t>
            </a:r>
          </a:p>
          <a:p>
            <a:pPr lvl="1" eaLnBrk="1" hangingPunct="1"/>
            <a:r>
              <a:rPr lang="en-GB" altLang="en-US" sz="1800"/>
              <a:t>Cardinality</a:t>
            </a:r>
          </a:p>
        </p:txBody>
      </p:sp>
      <p:sp>
        <p:nvSpPr>
          <p:cNvPr id="2" name="Slide Number Placeholder 1">
            <a:extLst>
              <a:ext uri="{FF2B5EF4-FFF2-40B4-BE49-F238E27FC236}">
                <a16:creationId xmlns:a16="http://schemas.microsoft.com/office/drawing/2014/main" id="{766CFB23-B721-4A8A-9740-5DC22CAC6088}"/>
              </a:ext>
            </a:extLst>
          </p:cNvPr>
          <p:cNvSpPr>
            <a:spLocks noGrp="1"/>
          </p:cNvSpPr>
          <p:nvPr>
            <p:ph type="sldNum" sz="quarter" idx="4294967295"/>
          </p:nvPr>
        </p:nvSpPr>
        <p:spPr>
          <a:xfrm>
            <a:off x="7010400" y="6356350"/>
            <a:ext cx="2133600" cy="365125"/>
          </a:xfrm>
          <a:prstGeom prst="rect">
            <a:avLst/>
          </a:prstGeom>
        </p:spPr>
        <p:txBody>
          <a:bodyPr/>
          <a:lstStyle/>
          <a:p>
            <a:pPr>
              <a:defRPr/>
            </a:pPr>
            <a:fld id="{DC8CA929-CEE5-4008-BBE2-4AFACF20061A}" type="slidenum">
              <a:rPr lang="en-GB" altLang="en-US" smtClean="0"/>
              <a:pPr>
                <a:defRPr/>
              </a:pPr>
              <a:t>41</a:t>
            </a:fld>
            <a:endParaRPr lang="en-GB" altLang="en-US"/>
          </a:p>
        </p:txBody>
      </p:sp>
      <p:pic>
        <p:nvPicPr>
          <p:cNvPr id="50180" name="Picture 5" descr="F:\temp\intro2java\img\aggreg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200400"/>
            <a:ext cx="26971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9143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GB" altLang="en-US"/>
              <a:t>UML -- Inheritance</a:t>
            </a:r>
          </a:p>
        </p:txBody>
      </p:sp>
      <p:sp>
        <p:nvSpPr>
          <p:cNvPr id="51203" name="Rectangle 3"/>
          <p:cNvSpPr>
            <a:spLocks noGrp="1" noChangeArrowheads="1"/>
          </p:cNvSpPr>
          <p:nvPr>
            <p:ph sz="half" idx="10"/>
          </p:nvPr>
        </p:nvSpPr>
        <p:spPr/>
        <p:txBody>
          <a:bodyPr/>
          <a:lstStyle/>
          <a:p>
            <a:pPr eaLnBrk="1" hangingPunct="1"/>
            <a:r>
              <a:rPr lang="en-GB" altLang="en-US" sz="2000"/>
              <a:t>Inheritance is shown by a solid arrow from the sub-class to the super-class</a:t>
            </a:r>
          </a:p>
          <a:p>
            <a:pPr eaLnBrk="1" hangingPunct="1"/>
            <a:r>
              <a:rPr lang="en-GB" altLang="en-US" sz="2000"/>
              <a:t>The sub-class doesn’t list its super-class attributes or methods, </a:t>
            </a:r>
          </a:p>
          <a:p>
            <a:pPr eaLnBrk="1" hangingPunct="1"/>
            <a:r>
              <a:rPr lang="en-GB" altLang="en-US" sz="2000" i="1"/>
              <a:t>unless</a:t>
            </a:r>
            <a:r>
              <a:rPr lang="en-GB" altLang="en-US" sz="2000"/>
              <a:t> its providing its own alternate version (I.e. is extending the behaviour of the base class)</a:t>
            </a:r>
          </a:p>
        </p:txBody>
      </p:sp>
      <p:sp>
        <p:nvSpPr>
          <p:cNvPr id="2" name="Slide Number Placeholder 1">
            <a:extLst>
              <a:ext uri="{FF2B5EF4-FFF2-40B4-BE49-F238E27FC236}">
                <a16:creationId xmlns:a16="http://schemas.microsoft.com/office/drawing/2014/main" id="{CB979801-5995-438E-A2FD-4B4DAC3C6963}"/>
              </a:ext>
            </a:extLst>
          </p:cNvPr>
          <p:cNvSpPr>
            <a:spLocks noGrp="1"/>
          </p:cNvSpPr>
          <p:nvPr>
            <p:ph type="sldNum" sz="quarter" idx="4294967295"/>
          </p:nvPr>
        </p:nvSpPr>
        <p:spPr>
          <a:xfrm>
            <a:off x="7010400" y="6356350"/>
            <a:ext cx="2133600" cy="365125"/>
          </a:xfrm>
          <a:prstGeom prst="rect">
            <a:avLst/>
          </a:prstGeom>
        </p:spPr>
        <p:txBody>
          <a:bodyPr/>
          <a:lstStyle/>
          <a:p>
            <a:pPr>
              <a:defRPr/>
            </a:pPr>
            <a:fld id="{ED13F226-B860-48F1-BBFD-7E402B68B35B}" type="slidenum">
              <a:rPr lang="en-GB" altLang="en-US" smtClean="0"/>
              <a:pPr>
                <a:defRPr/>
              </a:pPr>
              <a:t>42</a:t>
            </a:fld>
            <a:endParaRPr lang="en-GB" altLang="en-US"/>
          </a:p>
        </p:txBody>
      </p:sp>
      <p:pic>
        <p:nvPicPr>
          <p:cNvPr id="51204" name="Picture 5" descr="F:\temp\intro2java\img\Inheritanc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929087"/>
            <a:ext cx="13255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25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l" eaLnBrk="1" hangingPunct="1"/>
            <a:r>
              <a:rPr lang="en-GB" altLang="en-US"/>
              <a:t>Example #1</a:t>
            </a:r>
          </a:p>
        </p:txBody>
      </p:sp>
      <p:sp>
        <p:nvSpPr>
          <p:cNvPr id="4" name="Content Placeholder 3">
            <a:extLst>
              <a:ext uri="{FF2B5EF4-FFF2-40B4-BE49-F238E27FC236}">
                <a16:creationId xmlns:a16="http://schemas.microsoft.com/office/drawing/2014/main" id="{516B2564-0679-4E1D-81FE-282A5C0EE0E6}"/>
              </a:ext>
            </a:extLst>
          </p:cNvPr>
          <p:cNvSpPr>
            <a:spLocks noGrp="1"/>
          </p:cNvSpPr>
          <p:nvPr>
            <p:ph idx="1"/>
          </p:nvPr>
        </p:nvSpPr>
        <p:spPr/>
        <p:txBody>
          <a:bodyPr/>
          <a:lstStyle/>
          <a:p>
            <a:endParaRPr lang="en-CA"/>
          </a:p>
        </p:txBody>
      </p:sp>
      <p:sp>
        <p:nvSpPr>
          <p:cNvPr id="2" name="Slide Number Placeholder 1">
            <a:extLst>
              <a:ext uri="{FF2B5EF4-FFF2-40B4-BE49-F238E27FC236}">
                <a16:creationId xmlns:a16="http://schemas.microsoft.com/office/drawing/2014/main" id="{8D9100CE-62B1-4F72-A7C8-4E9C29629547}"/>
              </a:ext>
            </a:extLst>
          </p:cNvPr>
          <p:cNvSpPr>
            <a:spLocks noGrp="1"/>
          </p:cNvSpPr>
          <p:nvPr>
            <p:ph type="sldNum" sz="quarter" idx="12"/>
          </p:nvPr>
        </p:nvSpPr>
        <p:spPr>
          <a:prstGeom prst="rect">
            <a:avLst/>
          </a:prstGeom>
        </p:spPr>
        <p:txBody>
          <a:bodyPr/>
          <a:lstStyle/>
          <a:p>
            <a:fld id="{7DB85BCA-73F7-49D6-B3E7-A2B8D7011CF8}" type="slidenum">
              <a:rPr lang="en-GB" smtClean="0"/>
              <a:pPr/>
              <a:t>43</a:t>
            </a:fld>
            <a:endParaRPr lang="en-GB"/>
          </a:p>
        </p:txBody>
      </p:sp>
      <p:pic>
        <p:nvPicPr>
          <p:cNvPr id="53251" name="Picture 4" descr="C:\projects\lectures\intro2java\img\Vehicl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7344816" cy="429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503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ChangeArrowheads="1"/>
          </p:cNvSpPr>
          <p:nvPr/>
        </p:nvSpPr>
        <p:spPr bwMode="auto">
          <a:xfrm>
            <a:off x="2019300" y="1866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2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pic>
        <p:nvPicPr>
          <p:cNvPr id="55299" name="Picture 4" descr="Comp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858000"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p:cNvSpPr>
            <a:spLocks noGrp="1" noChangeArrowheads="1"/>
          </p:cNvSpPr>
          <p:nvPr>
            <p:ph type="title"/>
          </p:nvPr>
        </p:nvSpPr>
        <p:spPr/>
        <p:txBody>
          <a:bodyPr/>
          <a:lstStyle/>
          <a:p>
            <a:pPr eaLnBrk="1" hangingPunct="1"/>
            <a:r>
              <a:rPr lang="en-GB" altLang="en-US"/>
              <a:t>Example #2</a:t>
            </a:r>
          </a:p>
        </p:txBody>
      </p:sp>
      <p:sp>
        <p:nvSpPr>
          <p:cNvPr id="2" name="Slide Number Placeholder 1">
            <a:extLst>
              <a:ext uri="{FF2B5EF4-FFF2-40B4-BE49-F238E27FC236}">
                <a16:creationId xmlns:a16="http://schemas.microsoft.com/office/drawing/2014/main" id="{E5721E57-4F0A-4729-9C16-CA63E7941D9D}"/>
              </a:ext>
            </a:extLst>
          </p:cNvPr>
          <p:cNvSpPr>
            <a:spLocks noGrp="1"/>
          </p:cNvSpPr>
          <p:nvPr>
            <p:ph type="sldNum" sz="quarter" idx="12"/>
          </p:nvPr>
        </p:nvSpPr>
        <p:spPr/>
        <p:txBody>
          <a:bodyPr/>
          <a:lstStyle/>
          <a:p>
            <a:fld id="{7DB85BCA-73F7-49D6-B3E7-A2B8D7011CF8}" type="slidenum">
              <a:rPr lang="en-GB" smtClean="0"/>
              <a:pPr/>
              <a:t>44</a:t>
            </a:fld>
            <a:endParaRPr lang="en-GB"/>
          </a:p>
        </p:txBody>
      </p:sp>
    </p:spTree>
    <p:extLst>
      <p:ext uri="{BB962C8B-B14F-4D97-AF65-F5344CB8AC3E}">
        <p14:creationId xmlns:p14="http://schemas.microsoft.com/office/powerpoint/2010/main" val="251765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25D6-67C9-4EEB-8CC7-DCE949336056}"/>
              </a:ext>
            </a:extLst>
          </p:cNvPr>
          <p:cNvSpPr>
            <a:spLocks noGrp="1"/>
          </p:cNvSpPr>
          <p:nvPr>
            <p:ph type="title"/>
          </p:nvPr>
        </p:nvSpPr>
        <p:spPr>
          <a:xfrm>
            <a:off x="457200" y="2060848"/>
            <a:ext cx="8229600" cy="1143000"/>
          </a:xfrm>
        </p:spPr>
        <p:txBody>
          <a:bodyPr>
            <a:normAutofit fontScale="90000"/>
          </a:bodyPr>
          <a:lstStyle/>
          <a:p>
            <a:r>
              <a:rPr lang="en-US"/>
              <a:t>Thank you</a:t>
            </a:r>
            <a:br>
              <a:rPr lang="en-US"/>
            </a:br>
            <a:r>
              <a:rPr lang="en-US"/>
              <a:t>Enjoy Coding in Java</a:t>
            </a:r>
            <a:endParaRPr lang="en-CA"/>
          </a:p>
        </p:txBody>
      </p:sp>
      <p:sp>
        <p:nvSpPr>
          <p:cNvPr id="4" name="Slide Number Placeholder 3">
            <a:extLst>
              <a:ext uri="{FF2B5EF4-FFF2-40B4-BE49-F238E27FC236}">
                <a16:creationId xmlns:a16="http://schemas.microsoft.com/office/drawing/2014/main" id="{445324BB-BC19-4F9B-9855-6C31B4BB9F95}"/>
              </a:ext>
            </a:extLst>
          </p:cNvPr>
          <p:cNvSpPr>
            <a:spLocks noGrp="1"/>
          </p:cNvSpPr>
          <p:nvPr>
            <p:ph type="sldNum" sz="quarter" idx="12"/>
          </p:nvPr>
        </p:nvSpPr>
        <p:spPr/>
        <p:txBody>
          <a:bodyPr/>
          <a:lstStyle/>
          <a:p>
            <a:fld id="{7DB85BCA-73F7-49D6-B3E7-A2B8D7011CF8}" type="slidenum">
              <a:rPr lang="en-GB" smtClean="0"/>
              <a:pPr/>
              <a:t>45</a:t>
            </a:fld>
            <a:endParaRPr lang="en-GB"/>
          </a:p>
        </p:txBody>
      </p:sp>
    </p:spTree>
    <p:extLst>
      <p:ext uri="{BB962C8B-B14F-4D97-AF65-F5344CB8AC3E}">
        <p14:creationId xmlns:p14="http://schemas.microsoft.com/office/powerpoint/2010/main" val="345778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Java Basic Types</a:t>
            </a:r>
          </a:p>
        </p:txBody>
      </p:sp>
      <p:sp>
        <p:nvSpPr>
          <p:cNvPr id="7" name="Slide Number Placeholder 6"/>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5</a:t>
            </a:fld>
            <a:endParaRPr lang="en-US"/>
          </a:p>
        </p:txBody>
      </p:sp>
      <p:pic>
        <p:nvPicPr>
          <p:cNvPr id="1026" name="Picture 2"/>
          <p:cNvPicPr>
            <a:picLocks noChangeAspect="1" noChangeArrowheads="1"/>
          </p:cNvPicPr>
          <p:nvPr/>
        </p:nvPicPr>
        <p:blipFill>
          <a:blip r:embed="rId2"/>
          <a:srcRect/>
          <a:stretch>
            <a:fillRect/>
          </a:stretch>
        </p:blipFill>
        <p:spPr bwMode="auto">
          <a:xfrm>
            <a:off x="628649" y="1844824"/>
            <a:ext cx="7219951" cy="4555976"/>
          </a:xfrm>
          <a:prstGeom prst="rect">
            <a:avLst/>
          </a:prstGeom>
          <a:noFill/>
          <a:ln w="9525">
            <a:noFill/>
            <a:miter lim="800000"/>
            <a:headEnd/>
            <a:tailEnd/>
          </a:ln>
          <a:effectLst/>
        </p:spPr>
      </p:pic>
    </p:spTree>
    <p:extLst>
      <p:ext uri="{BB962C8B-B14F-4D97-AF65-F5344CB8AC3E}">
        <p14:creationId xmlns:p14="http://schemas.microsoft.com/office/powerpoint/2010/main" val="156382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altLang="en-US"/>
              <a:t>Naming</a:t>
            </a:r>
          </a:p>
        </p:txBody>
      </p:sp>
      <p:sp>
        <p:nvSpPr>
          <p:cNvPr id="61443" name="Rectangle 3"/>
          <p:cNvSpPr>
            <a:spLocks noGrp="1" noChangeArrowheads="1"/>
          </p:cNvSpPr>
          <p:nvPr>
            <p:ph sz="half" idx="10"/>
          </p:nvPr>
        </p:nvSpPr>
        <p:spPr>
          <a:xfrm>
            <a:off x="251520" y="2264841"/>
            <a:ext cx="8515350" cy="4464260"/>
          </a:xfrm>
        </p:spPr>
        <p:txBody>
          <a:bodyPr/>
          <a:lstStyle/>
          <a:p>
            <a:pPr>
              <a:lnSpc>
                <a:spcPct val="90000"/>
              </a:lnSpc>
            </a:pPr>
            <a:r>
              <a:rPr lang="en-GB" altLang="en-US" sz="2800"/>
              <a:t>All Java syntax is case sensitive</a:t>
            </a:r>
          </a:p>
          <a:p>
            <a:pPr>
              <a:lnSpc>
                <a:spcPct val="90000"/>
              </a:lnSpc>
            </a:pPr>
            <a:r>
              <a:rPr lang="en-GB" altLang="en-US" sz="2800"/>
              <a:t>Valid Java names</a:t>
            </a:r>
          </a:p>
          <a:p>
            <a:pPr lvl="1">
              <a:lnSpc>
                <a:spcPct val="90000"/>
              </a:lnSpc>
            </a:pPr>
            <a:r>
              <a:rPr lang="en-GB" altLang="en-US" sz="2400"/>
              <a:t>Consist of letters, numbers, underscore, and dollar</a:t>
            </a:r>
          </a:p>
          <a:p>
            <a:pPr lvl="1">
              <a:lnSpc>
                <a:spcPct val="90000"/>
              </a:lnSpc>
            </a:pPr>
            <a:r>
              <a:rPr lang="en-GB" altLang="en-US" sz="2400"/>
              <a:t>Names can only start with letter or underscore</a:t>
            </a:r>
          </a:p>
          <a:p>
            <a:pPr lvl="1">
              <a:lnSpc>
                <a:spcPct val="90000"/>
              </a:lnSpc>
            </a:pPr>
            <a:r>
              <a:rPr lang="en-GB" altLang="en-US" sz="2400"/>
              <a:t>E.g. </a:t>
            </a:r>
            <a:r>
              <a:rPr lang="en-GB" altLang="en-US" sz="2400" err="1">
                <a:latin typeface="Courier New" panose="02070309020205020404" pitchFamily="49" charset="0"/>
              </a:rPr>
              <a:t>firstAttribute</a:t>
            </a:r>
            <a:r>
              <a:rPr lang="en-GB" altLang="en-US" sz="2400"/>
              <a:t> but not </a:t>
            </a:r>
            <a:r>
              <a:rPr lang="en-GB" altLang="en-US" sz="2400">
                <a:latin typeface="Courier New" panose="02070309020205020404" pitchFamily="49" charset="0"/>
              </a:rPr>
              <a:t>1stAttribute</a:t>
            </a:r>
          </a:p>
          <a:p>
            <a:pPr>
              <a:lnSpc>
                <a:spcPct val="90000"/>
              </a:lnSpc>
            </a:pPr>
            <a:r>
              <a:rPr lang="en-GB" altLang="en-US" sz="2800"/>
              <a:t>“Camel case” convention</a:t>
            </a:r>
          </a:p>
          <a:p>
            <a:pPr lvl="1">
              <a:lnSpc>
                <a:spcPct val="90000"/>
              </a:lnSpc>
            </a:pPr>
            <a:r>
              <a:rPr lang="en-GB" altLang="en-US" sz="2400"/>
              <a:t>Java encourages long, explanatory names</a:t>
            </a:r>
          </a:p>
          <a:p>
            <a:pPr lvl="1">
              <a:lnSpc>
                <a:spcPct val="90000"/>
              </a:lnSpc>
            </a:pPr>
            <a:r>
              <a:rPr lang="en-GB" altLang="en-US" sz="2400"/>
              <a:t>Start with a lower case letter, with words capitalised</a:t>
            </a:r>
          </a:p>
          <a:p>
            <a:pPr lvl="1">
              <a:lnSpc>
                <a:spcPct val="90000"/>
              </a:lnSpc>
            </a:pPr>
            <a:r>
              <a:rPr lang="en-GB" altLang="en-US" sz="2400"/>
              <a:t>E.g. </a:t>
            </a:r>
            <a:r>
              <a:rPr lang="en-GB" altLang="en-US" sz="2400" err="1">
                <a:latin typeface="Courier New" panose="02070309020205020404" pitchFamily="49" charset="0"/>
              </a:rPr>
              <a:t>thisIsCamelCase</a:t>
            </a:r>
            <a:r>
              <a:rPr lang="en-GB" altLang="en-US" sz="2400"/>
              <a:t>, </a:t>
            </a:r>
            <a:r>
              <a:rPr lang="en-GB" altLang="en-US" sz="2400" err="1">
                <a:latin typeface="Courier New" panose="02070309020205020404" pitchFamily="49" charset="0"/>
              </a:rPr>
              <a:t>andSoIsThisAsWell</a:t>
            </a:r>
            <a:endParaRPr lang="en-GB" altLang="en-US" sz="2400">
              <a:latin typeface="Courier New" panose="02070309020205020404" pitchFamily="49" charset="0"/>
            </a:endParaRPr>
          </a:p>
          <a:p>
            <a:pPr lvl="1">
              <a:lnSpc>
                <a:spcPct val="90000"/>
              </a:lnSpc>
            </a:pPr>
            <a:endParaRPr lang="en-GB" altLang="en-US" sz="2400"/>
          </a:p>
        </p:txBody>
      </p:sp>
      <p:sp>
        <p:nvSpPr>
          <p:cNvPr id="2" name="Slide Number Placeholder 1">
            <a:extLst>
              <a:ext uri="{FF2B5EF4-FFF2-40B4-BE49-F238E27FC236}">
                <a16:creationId xmlns:a16="http://schemas.microsoft.com/office/drawing/2014/main" id="{80237A5C-B349-4E3E-B8BF-94E735BFCB4C}"/>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6</a:t>
            </a:fld>
            <a:endParaRPr lang="en-GB"/>
          </a:p>
        </p:txBody>
      </p:sp>
    </p:spTree>
    <p:extLst>
      <p:ext uri="{BB962C8B-B14F-4D97-AF65-F5344CB8AC3E}">
        <p14:creationId xmlns:p14="http://schemas.microsoft.com/office/powerpoint/2010/main" val="412600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Naming Guidelines</a:t>
            </a:r>
          </a:p>
        </p:txBody>
      </p:sp>
      <p:sp>
        <p:nvSpPr>
          <p:cNvPr id="5" name="Content Placeholder 4"/>
          <p:cNvSpPr>
            <a:spLocks noGrp="1"/>
          </p:cNvSpPr>
          <p:nvPr>
            <p:ph sz="half" idx="10"/>
          </p:nvPr>
        </p:nvSpPr>
        <p:spPr/>
        <p:txBody>
          <a:bodyPr>
            <a:normAutofit/>
          </a:bodyPr>
          <a:lstStyle/>
          <a:p>
            <a:r>
              <a:rPr lang="en-GB" sz="2000"/>
              <a:t>The rules for variable names and identifiers follow the same conventions as C:</a:t>
            </a:r>
          </a:p>
          <a:p>
            <a:pPr lvl="1"/>
            <a:r>
              <a:rPr lang="en-GB" sz="2000"/>
              <a:t>Variables and methods must start with lowercase</a:t>
            </a:r>
          </a:p>
          <a:p>
            <a:pPr lvl="2">
              <a:buNone/>
            </a:pPr>
            <a:r>
              <a:rPr lang="en-GB" sz="2000">
                <a:latin typeface="Courier New" pitchFamily="49" charset="0"/>
                <a:cs typeface="Courier New" pitchFamily="49" charset="0"/>
              </a:rPr>
              <a:t>double x;</a:t>
            </a:r>
          </a:p>
          <a:p>
            <a:pPr lvl="2">
              <a:buNone/>
            </a:pPr>
            <a:r>
              <a:rPr lang="en-GB" sz="2000" err="1">
                <a:latin typeface="Courier New" pitchFamily="49" charset="0"/>
                <a:cs typeface="Courier New" pitchFamily="49" charset="0"/>
              </a:rPr>
              <a:t>int</a:t>
            </a:r>
            <a:r>
              <a:rPr lang="en-GB" sz="2000">
                <a:latin typeface="Courier New" pitchFamily="49" charset="0"/>
                <a:cs typeface="Courier New" pitchFamily="49" charset="0"/>
              </a:rPr>
              <a:t> </a:t>
            </a:r>
            <a:r>
              <a:rPr lang="en-GB" sz="2000" err="1">
                <a:latin typeface="Courier New" pitchFamily="49" charset="0"/>
                <a:cs typeface="Courier New" pitchFamily="49" charset="0"/>
              </a:rPr>
              <a:t>sessionalMarks</a:t>
            </a:r>
            <a:r>
              <a:rPr lang="en-GB" sz="2000">
                <a:latin typeface="Courier New" pitchFamily="49" charset="0"/>
                <a:cs typeface="Courier New" pitchFamily="49" charset="0"/>
              </a:rPr>
              <a:t>=0;</a:t>
            </a:r>
          </a:p>
          <a:p>
            <a:pPr lvl="2">
              <a:buNone/>
            </a:pPr>
            <a:r>
              <a:rPr lang="en-GB" sz="2000">
                <a:latin typeface="Courier New" pitchFamily="49" charset="0"/>
                <a:cs typeface="Courier New" pitchFamily="49" charset="0"/>
              </a:rPr>
              <a:t>public void </a:t>
            </a:r>
            <a:r>
              <a:rPr lang="en-GB" sz="2000" err="1">
                <a:latin typeface="Courier New" pitchFamily="49" charset="0"/>
                <a:cs typeface="Courier New" pitchFamily="49" charset="0"/>
              </a:rPr>
              <a:t>accountDetails</a:t>
            </a:r>
            <a:r>
              <a:rPr lang="en-GB" sz="2000">
                <a:latin typeface="Courier New" pitchFamily="49" charset="0"/>
                <a:cs typeface="Courier New" pitchFamily="49" charset="0"/>
              </a:rPr>
              <a:t>();</a:t>
            </a:r>
          </a:p>
          <a:p>
            <a:pPr lvl="1"/>
            <a:r>
              <a:rPr lang="en-GB" sz="2000" err="1">
                <a:latin typeface="Courier New" pitchFamily="49" charset="0"/>
                <a:cs typeface="Courier New" pitchFamily="49" charset="0"/>
              </a:rPr>
              <a:t>studentMarks</a:t>
            </a:r>
            <a:r>
              <a:rPr lang="en-GB" sz="2000">
                <a:latin typeface="Courier New" pitchFamily="49" charset="0"/>
                <a:cs typeface="Courier New" pitchFamily="49" charset="0"/>
              </a:rPr>
              <a:t> </a:t>
            </a:r>
            <a:r>
              <a:rPr lang="en-GB" sz="2000"/>
              <a:t>is preferred to student-marks</a:t>
            </a:r>
          </a:p>
          <a:p>
            <a:pPr lvl="1"/>
            <a:r>
              <a:rPr lang="en-GB" sz="2000"/>
              <a:t>Class names must start with uppercase</a:t>
            </a:r>
          </a:p>
          <a:p>
            <a:pPr lvl="2">
              <a:buNone/>
            </a:pPr>
            <a:r>
              <a:rPr lang="en-GB" sz="2000"/>
              <a:t>public class </a:t>
            </a:r>
            <a:r>
              <a:rPr lang="en-GB" sz="2000">
                <a:latin typeface="Courier New" pitchFamily="49" charset="0"/>
                <a:cs typeface="Courier New" pitchFamily="49" charset="0"/>
              </a:rPr>
              <a:t>HelloWorld</a:t>
            </a:r>
            <a:r>
              <a:rPr lang="en-GB" sz="2000"/>
              <a:t>{}</a:t>
            </a:r>
          </a:p>
          <a:p>
            <a:pPr lvl="2">
              <a:buNone/>
            </a:pPr>
            <a:endParaRPr lang="en-GB" sz="2000"/>
          </a:p>
        </p:txBody>
      </p:sp>
      <p:sp>
        <p:nvSpPr>
          <p:cNvPr id="7" name="Slide Number Placeholder 6"/>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7</a:t>
            </a:fld>
            <a:endParaRPr lang="en-US"/>
          </a:p>
        </p:txBody>
      </p:sp>
    </p:spTree>
    <p:extLst>
      <p:ext uri="{BB962C8B-B14F-4D97-AF65-F5344CB8AC3E}">
        <p14:creationId xmlns:p14="http://schemas.microsoft.com/office/powerpoint/2010/main" val="56939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Naming Guidelines (</a:t>
            </a:r>
            <a:r>
              <a:rPr lang="en-GB" err="1"/>
              <a:t>Contd</a:t>
            </a:r>
            <a:r>
              <a:rPr lang="en-GB"/>
              <a:t>)</a:t>
            </a:r>
          </a:p>
        </p:txBody>
      </p:sp>
      <p:sp>
        <p:nvSpPr>
          <p:cNvPr id="5" name="Content Placeholder 4"/>
          <p:cNvSpPr>
            <a:spLocks noGrp="1"/>
          </p:cNvSpPr>
          <p:nvPr>
            <p:ph sz="half" idx="10"/>
          </p:nvPr>
        </p:nvSpPr>
        <p:spPr/>
        <p:txBody>
          <a:bodyPr>
            <a:normAutofit/>
          </a:bodyPr>
          <a:lstStyle/>
          <a:p>
            <a:r>
              <a:rPr lang="en-GB" sz="2000"/>
              <a:t>Lower Camel Case: Each new word begins with a capital letter except the first letter of the name is in lowercase (e.g., </a:t>
            </a:r>
            <a:r>
              <a:rPr lang="en-GB" sz="2000" err="1">
                <a:latin typeface="Courier New" pitchFamily="49" charset="0"/>
                <a:cs typeface="Courier New" pitchFamily="49" charset="0"/>
              </a:rPr>
              <a:t>hasChildren</a:t>
            </a:r>
            <a:r>
              <a:rPr lang="en-GB" sz="2000">
                <a:latin typeface="Courier New" pitchFamily="49" charset="0"/>
                <a:cs typeface="Courier New" pitchFamily="49" charset="0"/>
              </a:rPr>
              <a:t>, </a:t>
            </a:r>
            <a:r>
              <a:rPr lang="en-GB" sz="2000" err="1">
                <a:latin typeface="Courier New" pitchFamily="49" charset="0"/>
                <a:cs typeface="Courier New" pitchFamily="49" charset="0"/>
              </a:rPr>
              <a:t>customerFirstName</a:t>
            </a:r>
            <a:r>
              <a:rPr lang="en-GB" sz="2000">
                <a:latin typeface="Courier New" pitchFamily="49" charset="0"/>
                <a:cs typeface="Courier New" pitchFamily="49" charset="0"/>
              </a:rPr>
              <a:t>, </a:t>
            </a:r>
            <a:r>
              <a:rPr lang="en-GB" sz="2000" err="1">
                <a:latin typeface="Courier New" pitchFamily="49" charset="0"/>
                <a:cs typeface="Courier New" pitchFamily="49" charset="0"/>
              </a:rPr>
              <a:t>customerLastName</a:t>
            </a:r>
            <a:r>
              <a:rPr lang="en-GB" sz="2000"/>
              <a:t>). </a:t>
            </a:r>
          </a:p>
          <a:p>
            <a:r>
              <a:rPr lang="en-GB" sz="2000"/>
              <a:t>Using proper naming convention increases the readability of your program.</a:t>
            </a:r>
          </a:p>
          <a:p>
            <a:r>
              <a:rPr lang="en-GB" sz="2000"/>
              <a:t>Use pronounceable names</a:t>
            </a:r>
          </a:p>
          <a:p>
            <a:r>
              <a:rPr lang="en-GB" sz="2000"/>
              <a:t>Be brief</a:t>
            </a:r>
          </a:p>
          <a:p>
            <a:r>
              <a:rPr lang="en-GB" sz="2000" err="1">
                <a:latin typeface="Courier New" pitchFamily="49" charset="0"/>
                <a:cs typeface="Courier New" pitchFamily="49" charset="0"/>
              </a:rPr>
              <a:t>calculateArea</a:t>
            </a:r>
            <a:r>
              <a:rPr lang="en-GB" sz="2000"/>
              <a:t> instead of  </a:t>
            </a:r>
            <a:r>
              <a:rPr lang="en-GB" sz="2000" err="1">
                <a:latin typeface="Courier New" pitchFamily="49" charset="0"/>
                <a:cs typeface="Courier New" pitchFamily="49" charset="0"/>
              </a:rPr>
              <a:t>calculateTheAreaOfRectangle</a:t>
            </a:r>
            <a:r>
              <a:rPr lang="en-GB" sz="2000">
                <a:latin typeface="Courier New" pitchFamily="49" charset="0"/>
                <a:cs typeface="Courier New" pitchFamily="49" charset="0"/>
              </a:rPr>
              <a:t> </a:t>
            </a:r>
          </a:p>
          <a:p>
            <a:endParaRPr lang="en-GB" sz="2000"/>
          </a:p>
        </p:txBody>
      </p:sp>
      <p:sp>
        <p:nvSpPr>
          <p:cNvPr id="8" name="Slide Number Placeholder 7"/>
          <p:cNvSpPr>
            <a:spLocks noGrp="1"/>
          </p:cNvSpPr>
          <p:nvPr>
            <p:ph type="sldNum" sz="quarter" idx="4294967295"/>
          </p:nvPr>
        </p:nvSpPr>
        <p:spPr>
          <a:xfrm>
            <a:off x="7010400" y="6356350"/>
            <a:ext cx="2133600" cy="365125"/>
          </a:xfrm>
          <a:prstGeom prst="rect">
            <a:avLst/>
          </a:prstGeom>
        </p:spPr>
        <p:txBody>
          <a:bodyPr/>
          <a:lstStyle/>
          <a:p>
            <a:fld id="{32E59B77-6792-421F-9741-3D01E23DCAE8}" type="slidenum">
              <a:rPr lang="en-US" smtClean="0"/>
              <a:pPr/>
              <a:t>8</a:t>
            </a:fld>
            <a:endParaRPr lang="en-US"/>
          </a:p>
        </p:txBody>
      </p:sp>
    </p:spTree>
    <p:extLst>
      <p:ext uri="{BB962C8B-B14F-4D97-AF65-F5344CB8AC3E}">
        <p14:creationId xmlns:p14="http://schemas.microsoft.com/office/powerpoint/2010/main" val="358569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GB" altLang="en-US"/>
              <a:t>Syntax Examples (Variables)</a:t>
            </a:r>
          </a:p>
        </p:txBody>
      </p:sp>
      <p:sp>
        <p:nvSpPr>
          <p:cNvPr id="72707" name="Rectangle 3"/>
          <p:cNvSpPr>
            <a:spLocks noGrp="1" noChangeArrowheads="1"/>
          </p:cNvSpPr>
          <p:nvPr>
            <p:ph sz="half" idx="10"/>
          </p:nvPr>
        </p:nvSpPr>
        <p:spPr/>
        <p:txBody>
          <a:bodyPr/>
          <a:lstStyle/>
          <a:p>
            <a:pPr>
              <a:buFontTx/>
              <a:buNone/>
            </a:pPr>
            <a:r>
              <a:rPr lang="en-GB" altLang="en-US" sz="2400">
                <a:latin typeface="Courier New" panose="02070309020205020404" pitchFamily="49" charset="0"/>
              </a:rPr>
              <a:t>int </a:t>
            </a:r>
            <a:r>
              <a:rPr lang="en-GB" altLang="en-US" sz="2400" err="1">
                <a:latin typeface="Courier New" panose="02070309020205020404" pitchFamily="49" charset="0"/>
              </a:rPr>
              <a:t>anInteger</a:t>
            </a:r>
            <a:r>
              <a:rPr lang="en-GB" altLang="en-US" sz="2400">
                <a:latin typeface="Courier New" panose="02070309020205020404" pitchFamily="49" charset="0"/>
              </a:rPr>
              <a:t>;</a:t>
            </a:r>
          </a:p>
          <a:p>
            <a:pPr>
              <a:buFontTx/>
              <a:buNone/>
            </a:pPr>
            <a:r>
              <a:rPr lang="en-GB" altLang="en-US" sz="2400">
                <a:latin typeface="Courier New" panose="02070309020205020404" pitchFamily="49" charset="0"/>
              </a:rPr>
              <a:t>Boolean </a:t>
            </a:r>
            <a:r>
              <a:rPr lang="en-GB" altLang="en-US" sz="2400" err="1">
                <a:latin typeface="Courier New" panose="02070309020205020404" pitchFamily="49" charset="0"/>
              </a:rPr>
              <a:t>isSwitchOn</a:t>
            </a:r>
            <a:r>
              <a:rPr lang="en-GB" altLang="en-US" sz="2400">
                <a:latin typeface="Courier New" panose="02070309020205020404" pitchFamily="49" charset="0"/>
              </a:rPr>
              <a:t>;</a:t>
            </a:r>
          </a:p>
          <a:p>
            <a:pPr>
              <a:buFontTx/>
              <a:buNone/>
            </a:pPr>
            <a:endParaRPr lang="en-GB" altLang="en-US" sz="2400">
              <a:latin typeface="Courier New" panose="02070309020205020404" pitchFamily="49" charset="0"/>
            </a:endParaRPr>
          </a:p>
          <a:p>
            <a:pPr>
              <a:buFontTx/>
              <a:buNone/>
            </a:pPr>
            <a:r>
              <a:rPr lang="en-GB" altLang="en-US" sz="2400"/>
              <a:t>Variables can be initialised when they are declared</a:t>
            </a:r>
          </a:p>
          <a:p>
            <a:pPr>
              <a:buFontTx/>
              <a:buNone/>
            </a:pPr>
            <a:endParaRPr lang="en-GB" altLang="en-US" sz="2400"/>
          </a:p>
          <a:p>
            <a:pPr>
              <a:buFontTx/>
              <a:buNone/>
            </a:pPr>
            <a:r>
              <a:rPr lang="en-GB" altLang="en-US" sz="2400">
                <a:latin typeface="Courier New" panose="02070309020205020404" pitchFamily="49" charset="0"/>
              </a:rPr>
              <a:t>int </a:t>
            </a:r>
            <a:r>
              <a:rPr lang="en-GB" altLang="en-US" sz="2400" err="1">
                <a:latin typeface="Courier New" panose="02070309020205020404" pitchFamily="49" charset="0"/>
              </a:rPr>
              <a:t>anInteger</a:t>
            </a:r>
            <a:r>
              <a:rPr lang="en-GB" altLang="en-US" sz="2400">
                <a:latin typeface="Courier New" panose="02070309020205020404" pitchFamily="49" charset="0"/>
              </a:rPr>
              <a:t> = 10;</a:t>
            </a:r>
          </a:p>
          <a:p>
            <a:pPr>
              <a:buFontTx/>
              <a:buNone/>
            </a:pPr>
            <a:r>
              <a:rPr lang="en-GB" altLang="en-US" sz="2400" err="1">
                <a:latin typeface="Courier New" panose="02070309020205020404" pitchFamily="49" charset="0"/>
              </a:rPr>
              <a:t>boolean</a:t>
            </a:r>
            <a:r>
              <a:rPr lang="en-GB" altLang="en-US" sz="2400">
                <a:latin typeface="Courier New" panose="02070309020205020404" pitchFamily="49" charset="0"/>
              </a:rPr>
              <a:t> </a:t>
            </a:r>
            <a:r>
              <a:rPr lang="en-GB" altLang="en-US" sz="2400" err="1">
                <a:latin typeface="Courier New" panose="02070309020205020404" pitchFamily="49" charset="0"/>
              </a:rPr>
              <a:t>isSwitchOn</a:t>
            </a:r>
            <a:r>
              <a:rPr lang="en-GB" altLang="en-US" sz="2400">
                <a:latin typeface="Courier New" panose="02070309020205020404" pitchFamily="49" charset="0"/>
              </a:rPr>
              <a:t> = true;</a:t>
            </a:r>
          </a:p>
        </p:txBody>
      </p:sp>
      <p:sp>
        <p:nvSpPr>
          <p:cNvPr id="2" name="Slide Number Placeholder 1">
            <a:extLst>
              <a:ext uri="{FF2B5EF4-FFF2-40B4-BE49-F238E27FC236}">
                <a16:creationId xmlns:a16="http://schemas.microsoft.com/office/drawing/2014/main" id="{05EF1B8E-454F-4F2F-8611-8943D4F557CC}"/>
              </a:ext>
            </a:extLst>
          </p:cNvPr>
          <p:cNvSpPr>
            <a:spLocks noGrp="1"/>
          </p:cNvSpPr>
          <p:nvPr>
            <p:ph type="sldNum" sz="quarter" idx="4294967295"/>
          </p:nvPr>
        </p:nvSpPr>
        <p:spPr>
          <a:xfrm>
            <a:off x="7010400" y="6356350"/>
            <a:ext cx="2133600" cy="365125"/>
          </a:xfrm>
          <a:prstGeom prst="rect">
            <a:avLst/>
          </a:prstGeom>
        </p:spPr>
        <p:txBody>
          <a:bodyPr/>
          <a:lstStyle/>
          <a:p>
            <a:fld id="{7DB85BCA-73F7-49D6-B3E7-A2B8D7011CF8}" type="slidenum">
              <a:rPr lang="en-GB" smtClean="0"/>
              <a:pPr/>
              <a:t>9</a:t>
            </a:fld>
            <a:endParaRPr lang="en-GB"/>
          </a:p>
        </p:txBody>
      </p:sp>
    </p:spTree>
    <p:extLst>
      <p:ext uri="{BB962C8B-B14F-4D97-AF65-F5344CB8AC3E}">
        <p14:creationId xmlns:p14="http://schemas.microsoft.com/office/powerpoint/2010/main" val="2343719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205359AAAA9646BEB41740963FDE01" ma:contentTypeVersion="8" ma:contentTypeDescription="Create a new document." ma:contentTypeScope="" ma:versionID="955dce43d057e01f38c260f14e346831">
  <xsd:schema xmlns:xsd="http://www.w3.org/2001/XMLSchema" xmlns:xs="http://www.w3.org/2001/XMLSchema" xmlns:p="http://schemas.microsoft.com/office/2006/metadata/properties" xmlns:ns2="8170d56f-e7a0-4180-bfc5-6a51bc7581d5" targetNamespace="http://schemas.microsoft.com/office/2006/metadata/properties" ma:root="true" ma:fieldsID="aac8c3b05bdb6918a57bcc20a5bc840a" ns2:_="">
    <xsd:import namespace="8170d56f-e7a0-4180-bfc5-6a51bc7581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70d56f-e7a0-4180-bfc5-6a51bc758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9EEDEC-4B9A-4BB7-9CAB-386E03B9642F}"/>
</file>

<file path=customXml/itemProps2.xml><?xml version="1.0" encoding="utf-8"?>
<ds:datastoreItem xmlns:ds="http://schemas.openxmlformats.org/officeDocument/2006/customXml" ds:itemID="{98F7474C-603A-468F-A4CD-AD982CD1DB19}">
  <ds:schemaRefs>
    <ds:schemaRef ds:uri="http://schemas.microsoft.com/sharepoint/v3/contenttype/forms"/>
  </ds:schemaRefs>
</ds:datastoreItem>
</file>

<file path=customXml/itemProps3.xml><?xml version="1.0" encoding="utf-8"?>
<ds:datastoreItem xmlns:ds="http://schemas.openxmlformats.org/officeDocument/2006/customXml" ds:itemID="{F89A3BC3-0484-4F4A-AF06-773D7D01916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45</Slides>
  <Notes>3</Notes>
  <HiddenSlides>1</HiddenSlide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Office Theme</vt:lpstr>
      <vt:lpstr>1_Office Theme</vt:lpstr>
      <vt:lpstr>2_Office Theme</vt:lpstr>
      <vt:lpstr>Lecture 1: Java Basics  and  Object Oriented Concepts &amp; Programming    Qurratulain Malik qmalik@keyin.com    </vt:lpstr>
      <vt:lpstr>Introductions Getting to know you</vt:lpstr>
      <vt:lpstr>Java Types (data types)</vt:lpstr>
      <vt:lpstr>Primitive Types</vt:lpstr>
      <vt:lpstr>Java Basic Types</vt:lpstr>
      <vt:lpstr>Naming</vt:lpstr>
      <vt:lpstr>Naming Guidelines</vt:lpstr>
      <vt:lpstr>Naming Guidelines (Contd)</vt:lpstr>
      <vt:lpstr>Syntax Examples (Variables)</vt:lpstr>
      <vt:lpstr>Java for Beginners</vt:lpstr>
      <vt:lpstr>Java Reserved Words</vt:lpstr>
      <vt:lpstr>Escape Sequences in Java</vt:lpstr>
      <vt:lpstr>Arithmetic Operators</vt:lpstr>
      <vt:lpstr>Precedence of Arithmetic Operators</vt:lpstr>
      <vt:lpstr>Precedence of Arithmetic Operators (Contd)</vt:lpstr>
      <vt:lpstr>Equality and Relational Operators</vt:lpstr>
      <vt:lpstr>Basic Addition Program</vt:lpstr>
      <vt:lpstr>Print statements</vt:lpstr>
      <vt:lpstr>Print statements (contd)</vt:lpstr>
      <vt:lpstr>Print statements (contd)</vt:lpstr>
      <vt:lpstr>Syntax Examples (if)</vt:lpstr>
      <vt:lpstr>Example (for)</vt:lpstr>
      <vt:lpstr>Example (while)</vt:lpstr>
      <vt:lpstr>Simple Program with Equality and Relational Operators</vt:lpstr>
      <vt:lpstr>Output</vt:lpstr>
      <vt:lpstr>Java Switch</vt:lpstr>
      <vt:lpstr>Precedence and Associativity of Operations</vt:lpstr>
      <vt:lpstr>OO Programming Concepts</vt:lpstr>
      <vt:lpstr>Objects</vt:lpstr>
      <vt:lpstr>Object</vt:lpstr>
      <vt:lpstr>Objects (Contd)</vt:lpstr>
      <vt:lpstr>Class</vt:lpstr>
      <vt:lpstr>Classes and Objects</vt:lpstr>
      <vt:lpstr>PowerPoint Presentation</vt:lpstr>
      <vt:lpstr>Thinking About Objects: Introduction to Object Technology and the Unified Modeling Language</vt:lpstr>
      <vt:lpstr>More on Classes and Objects</vt:lpstr>
      <vt:lpstr>Thinking About Objects, classes and class diagrams</vt:lpstr>
      <vt:lpstr>UML -- Classes</vt:lpstr>
      <vt:lpstr>UML -- Comments</vt:lpstr>
      <vt:lpstr>UML -- Association</vt:lpstr>
      <vt:lpstr>UML -- Aggregation</vt:lpstr>
      <vt:lpstr>UML -- Inheritance</vt:lpstr>
      <vt:lpstr>Example #1</vt:lpstr>
      <vt:lpstr>Example #2</vt:lpstr>
      <vt:lpstr>Thank you Enjoy Coding in Java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Object Oriented Concepts and Programming (CSC244)</dc:title>
  <dc:creator>fahim</dc:creator>
  <cp:revision>14</cp:revision>
  <cp:lastPrinted>2017-09-15T03:47:11Z</cp:lastPrinted>
  <dcterms:created xsi:type="dcterms:W3CDTF">2012-02-10T06:59:03Z</dcterms:created>
  <dcterms:modified xsi:type="dcterms:W3CDTF">2024-09-02T10:08:49Z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0x010100D6205359AAAA9646BEB41740963FDE01</vt:lpwstr>
  </property>
</Properties>
</file>